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notesMasterIdLst>
    <p:notesMasterId r:id="rId26"/>
  </p:notesMasterIdLst>
  <p:handoutMasterIdLst>
    <p:handoutMasterId r:id="rId27"/>
  </p:handoutMasterIdLst>
  <p:sldIdLst>
    <p:sldId id="256" r:id="rId2"/>
    <p:sldId id="273" r:id="rId3"/>
    <p:sldId id="259" r:id="rId4"/>
    <p:sldId id="274" r:id="rId5"/>
    <p:sldId id="281" r:id="rId6"/>
    <p:sldId id="275" r:id="rId7"/>
    <p:sldId id="276" r:id="rId8"/>
    <p:sldId id="282" r:id="rId9"/>
    <p:sldId id="260" r:id="rId10"/>
    <p:sldId id="257" r:id="rId11"/>
    <p:sldId id="283" r:id="rId12"/>
    <p:sldId id="264" r:id="rId13"/>
    <p:sldId id="262" r:id="rId14"/>
    <p:sldId id="284" r:id="rId15"/>
    <p:sldId id="266" r:id="rId16"/>
    <p:sldId id="263" r:id="rId17"/>
    <p:sldId id="267" r:id="rId18"/>
    <p:sldId id="268" r:id="rId19"/>
    <p:sldId id="269" r:id="rId20"/>
    <p:sldId id="271" r:id="rId21"/>
    <p:sldId id="277" r:id="rId22"/>
    <p:sldId id="278" r:id="rId23"/>
    <p:sldId id="280" r:id="rId24"/>
    <p:sldId id="272" r:id="rId25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2" clrMode="bw" scaleToFitPaper="1" frameSlides="1"/>
  <p:clrMru>
    <a:srgbClr val="2D4D8D"/>
    <a:srgbClr val="4C7BD5"/>
    <a:srgbClr val="4155DC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512" y="-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162A12-BE45-5146-B89E-A1BBADCF5038}" type="datetimeFigureOut">
              <a:rPr lang="en-US" smtClean="0"/>
              <a:pPr/>
              <a:t>6/5/12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FDE45-DE28-5242-A2E6-E667DA2DB6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57972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E6DCB-AA1D-5E47-8035-3D78FBABB950}" type="datetimeFigureOut">
              <a:rPr lang="en-US" smtClean="0"/>
              <a:pPr/>
              <a:t>6/5/12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BA94C-77F9-4B43-96BD-D2197DE6D7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57755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latin typeface="Times" pitchFamily="-72" charset="0"/>
              </a:rPr>
              <a:t>National Governors Association Center for Best Practices (NGA Center) and the Council of Chief State School Officers (CCSSO).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01D6EF-6A56-400E-8B3D-1B65E7FF3588}" type="slidenum">
              <a:rPr lang="en-US" smtClean="0">
                <a:latin typeface="Times" pitchFamily="-72" charset="0"/>
                <a:ea typeface="ＭＳ Ｐゴシック" pitchFamily="-72" charset="-128"/>
                <a:cs typeface="ＭＳ Ｐゴシック" pitchFamily="-72" charset="-128"/>
              </a:rPr>
              <a:pPr/>
              <a:t>2</a:t>
            </a:fld>
            <a:endParaRPr lang="en-US" smtClean="0">
              <a:latin typeface="Times" pitchFamily="-72" charset="0"/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4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72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2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72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0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72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Placeholder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0" name="Placeholder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72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pPr/>
              <a:t>6/5/12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pPr/>
              <a:t>6/5/12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pPr/>
              <a:t>6/5/12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pPr/>
              <a:t>6/5/12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pPr/>
              <a:t>6/5/12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pPr/>
              <a:t>6/5/12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pPr/>
              <a:t>6/5/12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pPr/>
              <a:t>6/5/12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pPr/>
              <a:t>6/5/12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pPr/>
              <a:t>6/5/12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0E213-EFD7-C14D-95B5-0F596E830FE7}" type="datetimeFigureOut">
              <a:rPr lang="en-US" smtClean="0"/>
              <a:pPr/>
              <a:t>6/5/12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ECE9CE-C342-994E-95A0-F54ED8E9670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39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599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199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BA0E213-EFD7-C14D-95B5-0F596E830FE7}" type="datetimeFigureOut">
              <a:rPr lang="en-US" smtClean="0"/>
              <a:pPr/>
              <a:t>6/5/12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59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59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EECE9CE-C342-994E-95A0-F54ED8E967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corestandards.org/" TargetMode="External"/><Relationship Id="rId3" Type="http://schemas.openxmlformats.org/officeDocument/2006/relationships/hyperlink" Target="http://www.corestandards.org/the-standards/english-language-arts-standards/reading-informational-text-6-12/grade-11-12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pdesas.org/Standard/CommonCore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227806" y="149391"/>
            <a:ext cx="8688388" cy="6156159"/>
          </a:xfrm>
        </p:spPr>
        <p:txBody>
          <a:bodyPr>
            <a:normAutofit/>
          </a:bodyPr>
          <a:lstStyle/>
          <a:p>
            <a:pPr algn="ctr"/>
            <a:r>
              <a:rPr lang="en-US" sz="3600" b="1" i="1" dirty="0" smtClean="0">
                <a:solidFill>
                  <a:srgbClr val="FFFFFF"/>
                </a:solidFill>
              </a:rPr>
              <a:t>Transition to Common Core</a:t>
            </a:r>
            <a:br>
              <a:rPr lang="en-US" sz="3600" b="1" i="1" dirty="0" smtClean="0">
                <a:solidFill>
                  <a:srgbClr val="FFFFFF"/>
                </a:solidFill>
              </a:rPr>
            </a:br>
            <a:r>
              <a:rPr lang="en-US" sz="3600" b="1" i="1" dirty="0" smtClean="0">
                <a:solidFill>
                  <a:srgbClr val="FFFFFF"/>
                </a:solidFill>
              </a:rPr>
              <a:t> Literacy Standards in the Content Areas</a:t>
            </a:r>
            <a:r>
              <a:rPr lang="en-US" sz="3600" b="1" i="1" dirty="0">
                <a:solidFill>
                  <a:srgbClr val="FFFFFF"/>
                </a:solidFill>
              </a:rPr>
              <a:t/>
            </a:r>
            <a:br>
              <a:rPr lang="en-US" sz="3600" b="1" i="1" dirty="0">
                <a:solidFill>
                  <a:srgbClr val="FFFFFF"/>
                </a:solidFill>
              </a:rPr>
            </a:br>
            <a:r>
              <a:rPr lang="en-US" sz="3600" b="1" i="1" dirty="0" smtClean="0">
                <a:solidFill>
                  <a:srgbClr val="FFFFFF"/>
                </a:solidFill>
              </a:rPr>
              <a:t/>
            </a:r>
            <a:br>
              <a:rPr lang="en-US" sz="3600" b="1" i="1" dirty="0" smtClean="0">
                <a:solidFill>
                  <a:srgbClr val="FFFFFF"/>
                </a:solidFill>
              </a:rPr>
            </a:br>
            <a:r>
              <a:rPr lang="en-US" sz="3100" b="1" i="1" dirty="0" smtClean="0">
                <a:solidFill>
                  <a:srgbClr val="FFFFFF"/>
                </a:solidFill>
              </a:rPr>
              <a:t>FCASD Secondary Program Overview</a:t>
            </a:r>
            <a:r>
              <a:rPr lang="en-US" sz="3100" dirty="0">
                <a:solidFill>
                  <a:srgbClr val="FFFFFF"/>
                </a:solidFill>
              </a:rPr>
              <a:t/>
            </a:r>
            <a:br>
              <a:rPr lang="en-US" sz="3100" dirty="0">
                <a:solidFill>
                  <a:srgbClr val="FFFFFF"/>
                </a:solidFill>
              </a:rPr>
            </a:br>
            <a:r>
              <a:rPr lang="en-US" sz="2400" b="1" i="1" dirty="0">
                <a:solidFill>
                  <a:srgbClr val="FFFFFF"/>
                </a:solidFill>
              </a:rPr>
              <a:t>prepared </a:t>
            </a:r>
            <a:r>
              <a:rPr lang="en-US" sz="2400" b="1" i="1" dirty="0" smtClean="0">
                <a:solidFill>
                  <a:srgbClr val="FFFFFF"/>
                </a:solidFill>
              </a:rPr>
              <a:t>with support from the AIU - Christopher </a:t>
            </a:r>
            <a:r>
              <a:rPr lang="en-US" sz="2400" b="1" i="1" dirty="0" err="1">
                <a:solidFill>
                  <a:srgbClr val="FFFFFF"/>
                </a:solidFill>
              </a:rPr>
              <a:t>Caton</a:t>
            </a:r>
            <a:r>
              <a:rPr lang="en-US" sz="2400" b="1" i="1" dirty="0">
                <a:solidFill>
                  <a:srgbClr val="FFFFFF"/>
                </a:solidFill>
              </a:rPr>
              <a:t/>
            </a:r>
            <a:br>
              <a:rPr lang="en-US" sz="2400" b="1" i="1" dirty="0">
                <a:solidFill>
                  <a:srgbClr val="FFFFFF"/>
                </a:solidFill>
              </a:rPr>
            </a:br>
            <a:r>
              <a:rPr lang="en-US" sz="2400" b="1" i="1" dirty="0">
                <a:solidFill>
                  <a:srgbClr val="FFFFFF"/>
                </a:solidFill>
              </a:rPr>
              <a:t> </a:t>
            </a:r>
            <a:r>
              <a:rPr lang="en-US" sz="2400" b="1" i="1" dirty="0" smtClean="0">
                <a:solidFill>
                  <a:srgbClr val="FFFFFF"/>
                </a:solidFill>
              </a:rPr>
              <a:t>June 2012</a:t>
            </a:r>
            <a:br>
              <a:rPr lang="en-US" sz="2400" b="1" i="1" dirty="0" smtClean="0">
                <a:solidFill>
                  <a:srgbClr val="FFFFFF"/>
                </a:solidFill>
              </a:rPr>
            </a:br>
            <a:r>
              <a:rPr lang="en-US" sz="2400" b="1" i="1" dirty="0" smtClean="0">
                <a:solidFill>
                  <a:srgbClr val="FFFFFF"/>
                </a:solidFill>
              </a:rPr>
              <a:t/>
            </a:r>
            <a:br>
              <a:rPr lang="en-US" sz="2400" b="1" i="1" dirty="0" smtClean="0">
                <a:solidFill>
                  <a:srgbClr val="FFFFFF"/>
                </a:solidFill>
              </a:rPr>
            </a:br>
            <a:r>
              <a:rPr lang="en-US" sz="2400" b="1" i="1" dirty="0">
                <a:solidFill>
                  <a:srgbClr val="FFFFFF"/>
                </a:solidFill>
              </a:rPr>
              <a:t/>
            </a:r>
            <a:br>
              <a:rPr lang="en-US" sz="2400" b="1" i="1" dirty="0">
                <a:solidFill>
                  <a:srgbClr val="FFFFFF"/>
                </a:solidFill>
              </a:rPr>
            </a:br>
            <a:r>
              <a:rPr lang="en-US" sz="2400" b="1" i="1" dirty="0">
                <a:solidFill>
                  <a:srgbClr val="FFFFFF"/>
                </a:solidFill>
              </a:rPr>
              <a:t/>
            </a:r>
            <a:br>
              <a:rPr lang="en-US" sz="2400" b="1" i="1" dirty="0">
                <a:solidFill>
                  <a:srgbClr val="FFFFFF"/>
                </a:solidFill>
              </a:rPr>
            </a:br>
            <a:r>
              <a:rPr lang="en-US" sz="2400" b="1" i="1" dirty="0" smtClean="0">
                <a:solidFill>
                  <a:srgbClr val="FFFFFF"/>
                </a:solidFill>
              </a:rPr>
              <a:t/>
            </a:r>
            <a:br>
              <a:rPr lang="en-US" sz="2400" b="1" i="1" dirty="0" smtClean="0">
                <a:solidFill>
                  <a:srgbClr val="FFFFFF"/>
                </a:solidFill>
              </a:rPr>
            </a:br>
            <a:r>
              <a:rPr lang="en-US" sz="2400" b="1" i="1" dirty="0">
                <a:solidFill>
                  <a:srgbClr val="FFFFFF"/>
                </a:solidFill>
              </a:rPr>
              <a:t/>
            </a:r>
            <a:br>
              <a:rPr lang="en-US" sz="2400" b="1" i="1" dirty="0">
                <a:solidFill>
                  <a:srgbClr val="FFFFFF"/>
                </a:solidFill>
              </a:rPr>
            </a:br>
            <a:r>
              <a:rPr lang="en-US" sz="2400" b="1" i="1" dirty="0" smtClean="0">
                <a:solidFill>
                  <a:srgbClr val="FFFFFF"/>
                </a:solidFill>
              </a:rPr>
              <a:t/>
            </a:r>
            <a:br>
              <a:rPr lang="en-US" sz="2400" b="1" i="1" dirty="0" smtClean="0">
                <a:solidFill>
                  <a:srgbClr val="FFFFFF"/>
                </a:solidFill>
              </a:rPr>
            </a:br>
            <a:r>
              <a:rPr lang="en-US" sz="2400" b="1" i="1" dirty="0">
                <a:solidFill>
                  <a:srgbClr val="FFFFFF"/>
                </a:solidFill>
              </a:rPr>
              <a:t/>
            </a:r>
            <a:br>
              <a:rPr lang="en-US" sz="2400" b="1" i="1" dirty="0">
                <a:solidFill>
                  <a:srgbClr val="FFFFFF"/>
                </a:solidFill>
              </a:rPr>
            </a:br>
            <a:endParaRPr lang="en-US" sz="2200" b="1" i="1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6425" y="3902851"/>
            <a:ext cx="77129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 smtClean="0">
                <a:solidFill>
                  <a:srgbClr val="FFFFFF"/>
                </a:solidFill>
              </a:rPr>
              <a:t>Literacy Standards </a:t>
            </a:r>
            <a:r>
              <a:rPr lang="en-US" sz="2000" b="1" i="1" dirty="0">
                <a:solidFill>
                  <a:srgbClr val="FFFFFF"/>
                </a:solidFill>
              </a:rPr>
              <a:t>in: </a:t>
            </a:r>
            <a:r>
              <a:rPr lang="en-US" sz="2000" dirty="0">
                <a:solidFill>
                  <a:srgbClr val="FFFFFF"/>
                </a:solidFill>
              </a:rPr>
              <a:t/>
            </a:r>
            <a:br>
              <a:rPr lang="en-US" sz="2000" dirty="0">
                <a:solidFill>
                  <a:srgbClr val="FFFFFF"/>
                </a:solidFill>
              </a:rPr>
            </a:br>
            <a:r>
              <a:rPr lang="en-US" sz="2000" dirty="0" smtClean="0">
                <a:solidFill>
                  <a:srgbClr val="FFFFFF"/>
                </a:solidFill>
              </a:rPr>
              <a:t>	</a:t>
            </a:r>
            <a:r>
              <a:rPr lang="en-US" sz="2000" b="1" i="1" dirty="0" smtClean="0">
                <a:solidFill>
                  <a:srgbClr val="FFFFFF"/>
                </a:solidFill>
              </a:rPr>
              <a:t>History</a:t>
            </a:r>
            <a:r>
              <a:rPr lang="en-US" sz="2000" b="1" i="1" dirty="0">
                <a:solidFill>
                  <a:srgbClr val="FFFFFF"/>
                </a:solidFill>
              </a:rPr>
              <a:t>/Social Studies,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b="1" i="1" dirty="0">
                <a:solidFill>
                  <a:srgbClr val="FFFFFF"/>
                </a:solidFill>
              </a:rPr>
              <a:t>Science and  Technical </a:t>
            </a:r>
            <a:r>
              <a:rPr lang="en-US" sz="2000" b="1" i="1" dirty="0" smtClean="0">
                <a:solidFill>
                  <a:srgbClr val="FFFFFF"/>
                </a:solidFill>
              </a:rPr>
              <a:t>Subjects</a:t>
            </a:r>
          </a:p>
          <a:p>
            <a:pPr algn="ctr"/>
            <a:endParaRPr lang="en-US" sz="2000" b="1" i="1" dirty="0" smtClean="0">
              <a:solidFill>
                <a:srgbClr val="FFFFFF"/>
              </a:solidFill>
            </a:endParaRPr>
          </a:p>
          <a:p>
            <a:pPr algn="ctr"/>
            <a:r>
              <a:rPr lang="en-US" sz="2000" b="1" i="1" dirty="0" smtClean="0">
                <a:solidFill>
                  <a:srgbClr val="FFFFFF"/>
                </a:solidFill>
              </a:rPr>
              <a:t>Writing Standards in:</a:t>
            </a:r>
          </a:p>
          <a:p>
            <a:pPr algn="ctr"/>
            <a:r>
              <a:rPr lang="en-US" sz="2000" b="1" i="1" dirty="0">
                <a:solidFill>
                  <a:srgbClr val="FFFFFF"/>
                </a:solidFill>
              </a:rPr>
              <a:t>	</a:t>
            </a:r>
            <a:r>
              <a:rPr lang="en-US" sz="2000" b="1" i="1" dirty="0" smtClean="0">
                <a:solidFill>
                  <a:srgbClr val="FFFFFF"/>
                </a:solidFill>
              </a:rPr>
              <a:t>History</a:t>
            </a:r>
            <a:r>
              <a:rPr lang="en-US" sz="2000" b="1" i="1" dirty="0">
                <a:solidFill>
                  <a:srgbClr val="FFFFFF"/>
                </a:solidFill>
              </a:rPr>
              <a:t>/Social Studies, </a:t>
            </a:r>
            <a:r>
              <a:rPr lang="en-US" sz="2000" b="1" i="1" dirty="0" smtClean="0">
                <a:solidFill>
                  <a:srgbClr val="FFFFFF"/>
                </a:solidFill>
              </a:rPr>
              <a:t>Science </a:t>
            </a:r>
            <a:r>
              <a:rPr lang="en-US" sz="2000" b="1" i="1" dirty="0">
                <a:solidFill>
                  <a:srgbClr val="FFFFFF"/>
                </a:solidFill>
              </a:rPr>
              <a:t>and Technical </a:t>
            </a:r>
            <a:r>
              <a:rPr lang="en-US" sz="2000" b="1" i="1" dirty="0" smtClean="0">
                <a:solidFill>
                  <a:srgbClr val="FFFFFF"/>
                </a:solidFill>
              </a:rPr>
              <a:t>Subjects</a:t>
            </a:r>
          </a:p>
          <a:p>
            <a:endParaRPr lang="en-US" sz="2000" dirty="0" smtClean="0"/>
          </a:p>
          <a:p>
            <a:pPr algn="ctr"/>
            <a:r>
              <a:rPr lang="en-US" sz="2000" b="1" i="1" dirty="0">
                <a:solidFill>
                  <a:srgbClr val="FFFFFF"/>
                </a:solidFill>
              </a:rPr>
              <a:t/>
            </a:r>
            <a:br>
              <a:rPr lang="en-US" sz="2000" b="1" i="1" dirty="0">
                <a:solidFill>
                  <a:srgbClr val="FFFFFF"/>
                </a:solidFill>
              </a:rPr>
            </a:br>
            <a:r>
              <a:rPr lang="en-US" sz="2000" b="1" i="1" dirty="0">
                <a:solidFill>
                  <a:srgbClr val="FFFFFF"/>
                </a:solidFill>
              </a:rPr>
              <a:t>FCASD is addressing this as  </a:t>
            </a:r>
            <a:r>
              <a:rPr lang="en-US" sz="2000" b="1" i="1" dirty="0" smtClean="0">
                <a:solidFill>
                  <a:srgbClr val="FFFFFF"/>
                </a:solidFill>
              </a:rPr>
              <a:t>“literacy </a:t>
            </a:r>
            <a:r>
              <a:rPr lang="en-US" sz="2000" b="1" i="1" dirty="0">
                <a:solidFill>
                  <a:srgbClr val="FFFFFF"/>
                </a:solidFill>
              </a:rPr>
              <a:t>in all content </a:t>
            </a:r>
            <a:r>
              <a:rPr lang="en-US" sz="2000" b="1" i="1" dirty="0" smtClean="0">
                <a:solidFill>
                  <a:srgbClr val="FFFFFF"/>
                </a:solidFill>
              </a:rPr>
              <a:t>areas”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2513411"/>
              </p:ext>
            </p:extLst>
          </p:nvPr>
        </p:nvGraphicFramePr>
        <p:xfrm>
          <a:off x="0" y="37348"/>
          <a:ext cx="9144000" cy="6858000"/>
        </p:xfrm>
        <a:graphic>
          <a:graphicData uri="http://schemas.openxmlformats.org/presentationml/2006/ole">
            <p:oleObj spid="_x0000_s14550" name="Acrobat Document" r:id="rId3" imgW="10668000" imgH="8902700" progId="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>
          <a:xfrm>
            <a:off x="1811525" y="4052242"/>
            <a:ext cx="3454971" cy="87767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27000"/>
                </a:schemeClr>
              </a:gs>
              <a:gs pos="100000">
                <a:schemeClr val="accent1">
                  <a:shade val="48000"/>
                  <a:satMod val="180000"/>
                  <a:lumMod val="94000"/>
                  <a:alpha val="27000"/>
                </a:schemeClr>
              </a:gs>
              <a:gs pos="100000">
                <a:schemeClr val="accent1">
                  <a:shade val="48000"/>
                  <a:satMod val="180000"/>
                  <a:lumMod val="94000"/>
                  <a:alpha val="27000"/>
                </a:schemeClr>
              </a:gs>
            </a:gsLst>
            <a:lin ang="414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818866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1" dirty="0" smtClean="0"/>
              <a:t>Navigation to Common Core</a:t>
            </a:r>
          </a:p>
          <a:p>
            <a:pPr algn="ctr"/>
            <a:r>
              <a:rPr lang="en-US" sz="2400" b="1" dirty="0" smtClean="0"/>
              <a:t>(Non-English/Math Courses)</a:t>
            </a:r>
          </a:p>
        </p:txBody>
      </p:sp>
      <p:sp>
        <p:nvSpPr>
          <p:cNvPr id="3" name="Rectangle 2"/>
          <p:cNvSpPr/>
          <p:nvPr/>
        </p:nvSpPr>
        <p:spPr>
          <a:xfrm>
            <a:off x="467852" y="2356491"/>
            <a:ext cx="8254246" cy="4154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</a:rPr>
              <a:t>Download:</a:t>
            </a:r>
          </a:p>
          <a:p>
            <a:pPr>
              <a:buNone/>
            </a:pPr>
            <a:r>
              <a:rPr lang="en-US" sz="2400" dirty="0" smtClean="0"/>
              <a:t>Common Core State Standards Art &amp; Literature in History/Social Studies, Science, &amp; Technical </a:t>
            </a:r>
            <a:r>
              <a:rPr lang="en-US" sz="2400" dirty="0" err="1" smtClean="0"/>
              <a:t>Subjects</a:t>
            </a:r>
            <a:r>
              <a:rPr lang="en-US" sz="2400" dirty="0" err="1" smtClean="0">
                <a:hlinkClick r:id="rId2"/>
              </a:rPr>
              <a:t>http://www.corestandards.org</a:t>
            </a:r>
            <a:r>
              <a:rPr lang="en-US" sz="2400" dirty="0" smtClean="0">
                <a:hlinkClick r:id="rId2"/>
              </a:rPr>
              <a:t>/</a:t>
            </a:r>
            <a:r>
              <a:rPr lang="en-US" sz="2400" dirty="0" smtClean="0"/>
              <a:t> -- Select </a:t>
            </a:r>
            <a:r>
              <a:rPr lang="en-US" sz="2400" dirty="0" smtClean="0"/>
              <a:t>the Standards </a:t>
            </a:r>
            <a:r>
              <a:rPr lang="en-US" sz="2400" dirty="0" smtClean="0"/>
              <a:t>Tab</a:t>
            </a:r>
          </a:p>
          <a:p>
            <a:pPr>
              <a:buNone/>
            </a:pPr>
            <a:endParaRPr lang="en-US" sz="2400" dirty="0" smtClean="0">
              <a:solidFill>
                <a:srgbClr val="FFFFFF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FFFFFF"/>
                </a:solidFill>
              </a:rPr>
              <a:t>And/Or</a:t>
            </a: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Navigate Website:</a:t>
            </a:r>
            <a:r>
              <a:rPr lang="en-US" sz="2400" dirty="0" smtClean="0">
                <a:solidFill>
                  <a:srgbClr val="FFFFFF"/>
                </a:solidFill>
                <a:hlinkClick r:id="rId3"/>
              </a:rPr>
              <a:t>http://www.corestandards.org/the-standards/english-language-arts-standards/reading-informational-text-6-12/grade-11-12/</a:t>
            </a:r>
            <a:endParaRPr lang="en-US" sz="2400" dirty="0" smtClean="0">
              <a:solidFill>
                <a:srgbClr val="FFFFFF"/>
              </a:solidFill>
            </a:endParaRPr>
          </a:p>
          <a:p>
            <a:pPr>
              <a:buNone/>
            </a:pPr>
            <a:endParaRPr lang="en-US" sz="2400" b="1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344" y="1707711"/>
            <a:ext cx="8231312" cy="3442579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Adjusted to meet State expectations/needs:</a:t>
            </a:r>
          </a:p>
          <a:p>
            <a:pPr lvl="1"/>
            <a:r>
              <a:rPr lang="en-US" sz="2800" dirty="0" smtClean="0">
                <a:solidFill>
                  <a:srgbClr val="FFFFFF"/>
                </a:solidFill>
              </a:rPr>
              <a:t>Foundational Skills</a:t>
            </a:r>
          </a:p>
          <a:p>
            <a:pPr lvl="1"/>
            <a:r>
              <a:rPr lang="en-US" sz="2800" dirty="0" smtClean="0">
                <a:solidFill>
                  <a:srgbClr val="FFFFFF"/>
                </a:solidFill>
              </a:rPr>
              <a:t>Reading Informational Text</a:t>
            </a:r>
          </a:p>
          <a:p>
            <a:pPr lvl="1"/>
            <a:r>
              <a:rPr lang="en-US" sz="2800" dirty="0" smtClean="0">
                <a:solidFill>
                  <a:srgbClr val="FFFFFF"/>
                </a:solidFill>
              </a:rPr>
              <a:t>Reading Literature</a:t>
            </a:r>
          </a:p>
          <a:p>
            <a:pPr lvl="1"/>
            <a:r>
              <a:rPr lang="en-US" sz="2800" dirty="0" smtClean="0">
                <a:solidFill>
                  <a:srgbClr val="FFFFFF"/>
                </a:solidFill>
              </a:rPr>
              <a:t>Writing</a:t>
            </a:r>
          </a:p>
          <a:p>
            <a:pPr lvl="1"/>
            <a:r>
              <a:rPr lang="en-US" sz="2800" dirty="0" smtClean="0">
                <a:solidFill>
                  <a:srgbClr val="FFFFFF"/>
                </a:solidFill>
              </a:rPr>
              <a:t>Speaking and Listening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038" y="241155"/>
            <a:ext cx="8633925" cy="914400"/>
          </a:xfrm>
        </p:spPr>
        <p:txBody>
          <a:bodyPr>
            <a:noAutofit/>
          </a:bodyPr>
          <a:lstStyle/>
          <a:p>
            <a:pPr algn="ctr"/>
            <a:r>
              <a:rPr lang="en-US" sz="3600" b="1" i="1" dirty="0" smtClean="0"/>
              <a:t>PA Common Core Standards Focus</a:t>
            </a:r>
            <a:endParaRPr lang="en-US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c 1"/>
          <p:cNvSpPr/>
          <p:nvPr/>
        </p:nvSpPr>
        <p:spPr>
          <a:xfrm>
            <a:off x="344527" y="715844"/>
            <a:ext cx="8401050" cy="2514600"/>
          </a:xfrm>
          <a:prstGeom prst="arc">
            <a:avLst>
              <a:gd name="adj1" fmla="val 10818641"/>
              <a:gd name="adj2" fmla="val 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Arc 2"/>
          <p:cNvSpPr/>
          <p:nvPr/>
        </p:nvSpPr>
        <p:spPr>
          <a:xfrm>
            <a:off x="363577" y="1579834"/>
            <a:ext cx="8401050" cy="762000"/>
          </a:xfrm>
          <a:prstGeom prst="arc">
            <a:avLst>
              <a:gd name="adj1" fmla="val 10801974"/>
              <a:gd name="adj2" fmla="val 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4527" y="2658944"/>
            <a:ext cx="1562100" cy="1600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39977" y="2658944"/>
            <a:ext cx="1619250" cy="1600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792577" y="2658944"/>
            <a:ext cx="1543050" cy="1600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468977" y="2658944"/>
            <a:ext cx="1619250" cy="1600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278727" y="2658944"/>
            <a:ext cx="1466850" cy="1600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9" name="Straight Connector 8"/>
          <p:cNvCxnSpPr>
            <a:endCxn id="4" idx="0"/>
          </p:cNvCxnSpPr>
          <p:nvPr/>
        </p:nvCxnSpPr>
        <p:spPr>
          <a:xfrm flipH="1">
            <a:off x="1125577" y="1668344"/>
            <a:ext cx="1447800" cy="990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endCxn id="5" idx="0"/>
          </p:cNvCxnSpPr>
          <p:nvPr/>
        </p:nvCxnSpPr>
        <p:spPr>
          <a:xfrm flipH="1">
            <a:off x="2849602" y="1619132"/>
            <a:ext cx="638175" cy="103981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endCxn id="6" idx="0"/>
          </p:cNvCxnSpPr>
          <p:nvPr/>
        </p:nvCxnSpPr>
        <p:spPr>
          <a:xfrm flipH="1">
            <a:off x="4564102" y="1619132"/>
            <a:ext cx="38100" cy="103981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endCxn id="7" idx="0"/>
          </p:cNvCxnSpPr>
          <p:nvPr/>
        </p:nvCxnSpPr>
        <p:spPr>
          <a:xfrm>
            <a:off x="5849977" y="1592144"/>
            <a:ext cx="428625" cy="1066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688177" y="1619132"/>
            <a:ext cx="1323975" cy="103981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61990" y="4390907"/>
            <a:ext cx="8307387" cy="1620837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TextBox 39"/>
          <p:cNvSpPr txBox="1">
            <a:spLocks noChangeArrowheads="1"/>
          </p:cNvSpPr>
          <p:nvPr/>
        </p:nvSpPr>
        <p:spPr bwMode="auto">
          <a:xfrm>
            <a:off x="1211302" y="1344494"/>
            <a:ext cx="67056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1200" b="1" dirty="0"/>
              <a:t>College and Career Readiness Anchor Standards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487402" y="4468694"/>
            <a:ext cx="304800" cy="15240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>
            <a:off x="487402" y="4794132"/>
            <a:ext cx="304800" cy="15240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Right Arrow 17"/>
          <p:cNvSpPr/>
          <p:nvPr/>
        </p:nvSpPr>
        <p:spPr>
          <a:xfrm>
            <a:off x="517565" y="5419607"/>
            <a:ext cx="304800" cy="15240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Right Arrow 18"/>
          <p:cNvSpPr/>
          <p:nvPr/>
        </p:nvSpPr>
        <p:spPr>
          <a:xfrm>
            <a:off x="506452" y="5092582"/>
            <a:ext cx="304800" cy="15240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TextBox 44"/>
          <p:cNvSpPr txBox="1">
            <a:spLocks noChangeArrowheads="1"/>
          </p:cNvSpPr>
          <p:nvPr/>
        </p:nvSpPr>
        <p:spPr bwMode="auto">
          <a:xfrm>
            <a:off x="792202" y="4390907"/>
            <a:ext cx="78771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 dirty="0"/>
              <a:t>Appendix A:  Research behind the standards and a glossary of terms</a:t>
            </a:r>
          </a:p>
        </p:txBody>
      </p:sp>
      <p:sp>
        <p:nvSpPr>
          <p:cNvPr id="21" name="Rectangle 45"/>
          <p:cNvSpPr>
            <a:spLocks noChangeArrowheads="1"/>
          </p:cNvSpPr>
          <p:nvPr/>
        </p:nvSpPr>
        <p:spPr bwMode="auto">
          <a:xfrm>
            <a:off x="820777" y="4604300"/>
            <a:ext cx="7848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 dirty="0"/>
              <a:t>Appendix B: Text exemplars illustrating complexity, quality, and range of reading appropriateness </a:t>
            </a:r>
          </a:p>
        </p:txBody>
      </p:sp>
      <p:sp>
        <p:nvSpPr>
          <p:cNvPr id="22" name="Rectangle 46"/>
          <p:cNvSpPr>
            <a:spLocks noChangeArrowheads="1"/>
          </p:cNvSpPr>
          <p:nvPr/>
        </p:nvSpPr>
        <p:spPr bwMode="auto">
          <a:xfrm>
            <a:off x="811252" y="5014794"/>
            <a:ext cx="78581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 dirty="0"/>
              <a:t>Appendix C: </a:t>
            </a:r>
            <a:r>
              <a:rPr lang="en-US" sz="1400" dirty="0" smtClean="0"/>
              <a:t>Annotated </a:t>
            </a:r>
            <a:r>
              <a:rPr lang="en-US" sz="1400" dirty="0"/>
              <a:t>samples of student writing at various grades</a:t>
            </a:r>
          </a:p>
        </p:txBody>
      </p:sp>
      <p:sp>
        <p:nvSpPr>
          <p:cNvPr id="23" name="Rectangle 47"/>
          <p:cNvSpPr>
            <a:spLocks noChangeArrowheads="1"/>
          </p:cNvSpPr>
          <p:nvPr/>
        </p:nvSpPr>
        <p:spPr bwMode="auto">
          <a:xfrm>
            <a:off x="822365" y="5270382"/>
            <a:ext cx="78470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 dirty="0"/>
              <a:t>Appendix D: Literacy standards for History and Social Studies</a:t>
            </a:r>
          </a:p>
        </p:txBody>
      </p:sp>
      <p:sp>
        <p:nvSpPr>
          <p:cNvPr id="24" name="TextBox 49"/>
          <p:cNvSpPr txBox="1">
            <a:spLocks noChangeArrowheads="1"/>
          </p:cNvSpPr>
          <p:nvPr/>
        </p:nvSpPr>
        <p:spPr bwMode="auto">
          <a:xfrm>
            <a:off x="2046327" y="2665294"/>
            <a:ext cx="15636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1400" b="1" dirty="0"/>
              <a:t>Reading Informational Text</a:t>
            </a:r>
          </a:p>
        </p:txBody>
      </p:sp>
      <p:sp>
        <p:nvSpPr>
          <p:cNvPr id="25" name="Rectangle 50"/>
          <p:cNvSpPr>
            <a:spLocks noChangeArrowheads="1"/>
          </p:cNvSpPr>
          <p:nvPr/>
        </p:nvSpPr>
        <p:spPr bwMode="auto">
          <a:xfrm>
            <a:off x="4014827" y="2751019"/>
            <a:ext cx="1060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1" dirty="0"/>
              <a:t>Reading</a:t>
            </a:r>
          </a:p>
          <a:p>
            <a:pPr algn="ctr"/>
            <a:r>
              <a:rPr lang="en-US" sz="1400" b="1" dirty="0"/>
              <a:t> Literature</a:t>
            </a:r>
          </a:p>
        </p:txBody>
      </p:sp>
      <p:sp>
        <p:nvSpPr>
          <p:cNvPr id="26" name="Rectangle 51"/>
          <p:cNvSpPr>
            <a:spLocks noChangeArrowheads="1"/>
          </p:cNvSpPr>
          <p:nvPr/>
        </p:nvSpPr>
        <p:spPr bwMode="auto">
          <a:xfrm>
            <a:off x="355640" y="2662119"/>
            <a:ext cx="16002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200" b="1" dirty="0"/>
              <a:t>Foundational Skills</a:t>
            </a:r>
          </a:p>
        </p:txBody>
      </p:sp>
      <p:sp>
        <p:nvSpPr>
          <p:cNvPr id="27" name="Rectangle 52"/>
          <p:cNvSpPr>
            <a:spLocks noChangeArrowheads="1"/>
          </p:cNvSpPr>
          <p:nvPr/>
        </p:nvSpPr>
        <p:spPr bwMode="auto">
          <a:xfrm>
            <a:off x="5908715" y="2657357"/>
            <a:ext cx="739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400" b="1" dirty="0"/>
              <a:t>Writing</a:t>
            </a:r>
          </a:p>
        </p:txBody>
      </p:sp>
      <p:sp>
        <p:nvSpPr>
          <p:cNvPr id="28" name="Rectangle 53"/>
          <p:cNvSpPr>
            <a:spLocks noChangeArrowheads="1"/>
          </p:cNvSpPr>
          <p:nvPr/>
        </p:nvSpPr>
        <p:spPr bwMode="auto">
          <a:xfrm>
            <a:off x="7321590" y="2620844"/>
            <a:ext cx="14239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200" b="1" dirty="0"/>
              <a:t>Speaking &amp; Listening</a:t>
            </a:r>
          </a:p>
        </p:txBody>
      </p:sp>
      <p:sp>
        <p:nvSpPr>
          <p:cNvPr id="29" name="TextBox 55"/>
          <p:cNvSpPr txBox="1">
            <a:spLocks noChangeArrowheads="1"/>
          </p:cNvSpPr>
          <p:nvPr/>
        </p:nvSpPr>
        <p:spPr bwMode="auto">
          <a:xfrm>
            <a:off x="342940" y="2828807"/>
            <a:ext cx="1563687" cy="1277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1100" dirty="0"/>
              <a:t>A necessary  component of an effective</a:t>
            </a:r>
            <a:r>
              <a:rPr lang="en-US" sz="1100" dirty="0" smtClean="0"/>
              <a:t>,</a:t>
            </a:r>
          </a:p>
          <a:p>
            <a:pPr algn="ctr" eaLnBrk="1" hangingPunct="1"/>
            <a:r>
              <a:rPr lang="en-US" sz="1100" dirty="0" smtClean="0"/>
              <a:t> comprehensive </a:t>
            </a:r>
            <a:r>
              <a:rPr lang="en-US" sz="1100" dirty="0"/>
              <a:t>reading program designed to develop proficient readers.</a:t>
            </a:r>
          </a:p>
        </p:txBody>
      </p:sp>
      <p:sp>
        <p:nvSpPr>
          <p:cNvPr id="30" name="TextBox 56"/>
          <p:cNvSpPr txBox="1">
            <a:spLocks noChangeArrowheads="1"/>
          </p:cNvSpPr>
          <p:nvPr/>
        </p:nvSpPr>
        <p:spPr bwMode="auto">
          <a:xfrm>
            <a:off x="2068552" y="3352682"/>
            <a:ext cx="1563688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1100" dirty="0"/>
              <a:t>Enables students to read, understand, and respond to informational texts.</a:t>
            </a:r>
          </a:p>
        </p:txBody>
      </p:sp>
      <p:sp>
        <p:nvSpPr>
          <p:cNvPr id="31" name="TextBox 57"/>
          <p:cNvSpPr txBox="1">
            <a:spLocks noChangeArrowheads="1"/>
          </p:cNvSpPr>
          <p:nvPr/>
        </p:nvSpPr>
        <p:spPr bwMode="auto">
          <a:xfrm>
            <a:off x="3792577" y="3282832"/>
            <a:ext cx="15430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1100" dirty="0"/>
              <a:t>Enables students to read, understand, and respond to literature</a:t>
            </a:r>
            <a:r>
              <a:rPr lang="en-US" sz="1200" dirty="0"/>
              <a:t>.</a:t>
            </a:r>
          </a:p>
        </p:txBody>
      </p:sp>
      <p:sp>
        <p:nvSpPr>
          <p:cNvPr id="32" name="TextBox 58"/>
          <p:cNvSpPr txBox="1">
            <a:spLocks noChangeArrowheads="1"/>
          </p:cNvSpPr>
          <p:nvPr/>
        </p:nvSpPr>
        <p:spPr bwMode="auto">
          <a:xfrm>
            <a:off x="5468977" y="2844682"/>
            <a:ext cx="161925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1100" dirty="0"/>
              <a:t>Develops the skills of informational, argumentative, and narrative writing as well as the ability to engage in evidence based analysis of text and research.</a:t>
            </a:r>
          </a:p>
        </p:txBody>
      </p:sp>
      <p:sp>
        <p:nvSpPr>
          <p:cNvPr id="33" name="TextBox 63"/>
          <p:cNvSpPr txBox="1">
            <a:spLocks noChangeArrowheads="1"/>
          </p:cNvSpPr>
          <p:nvPr/>
        </p:nvSpPr>
        <p:spPr bwMode="auto">
          <a:xfrm>
            <a:off x="7321590" y="3006607"/>
            <a:ext cx="142398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1100" dirty="0"/>
              <a:t>Focuses students on communication skills that enable critical listening and effective presentation of ideas.</a:t>
            </a:r>
          </a:p>
        </p:txBody>
      </p:sp>
      <p:sp>
        <p:nvSpPr>
          <p:cNvPr id="34" name="Right Arrow 33"/>
          <p:cNvSpPr/>
          <p:nvPr/>
        </p:nvSpPr>
        <p:spPr>
          <a:xfrm>
            <a:off x="515977" y="5724407"/>
            <a:ext cx="304800" cy="152400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5" name="TextBox 65"/>
          <p:cNvSpPr txBox="1">
            <a:spLocks noChangeArrowheads="1"/>
          </p:cNvSpPr>
          <p:nvPr/>
        </p:nvSpPr>
        <p:spPr bwMode="auto">
          <a:xfrm>
            <a:off x="865227" y="5569030"/>
            <a:ext cx="78295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400" dirty="0"/>
              <a:t>Appendix E: Literacy standards for Science and Technical Subjects</a:t>
            </a:r>
          </a:p>
        </p:txBody>
      </p:sp>
      <p:sp>
        <p:nvSpPr>
          <p:cNvPr id="36" name="Rectangle 1"/>
          <p:cNvSpPr>
            <a:spLocks noChangeArrowheads="1"/>
          </p:cNvSpPr>
          <p:nvPr/>
        </p:nvSpPr>
        <p:spPr bwMode="auto">
          <a:xfrm>
            <a:off x="2268577" y="731719"/>
            <a:ext cx="4572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b="1" dirty="0"/>
              <a:t>PA Common Core Standards</a:t>
            </a:r>
          </a:p>
          <a:p>
            <a:pPr algn="ctr"/>
            <a:r>
              <a:rPr lang="en-US" b="1" dirty="0"/>
              <a:t>English Language Arts &amp; Literacy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2477" y="584904"/>
            <a:ext cx="71082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i="1" dirty="0" smtClean="0"/>
              <a:t>Navigation to PA Common Core</a:t>
            </a:r>
          </a:p>
          <a:p>
            <a:pPr algn="ctr"/>
            <a:r>
              <a:rPr lang="en-US" sz="2400" b="1" dirty="0" smtClean="0"/>
              <a:t>(English &amp; Math Courses</a:t>
            </a:r>
            <a:r>
              <a:rPr lang="en-US" sz="3600" b="1" dirty="0" smtClean="0"/>
              <a:t> 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451143" y="2690336"/>
            <a:ext cx="82709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</a:rPr>
              <a:t>Download:</a:t>
            </a:r>
          </a:p>
          <a:p>
            <a:endParaRPr lang="en-US" sz="2400" b="1" dirty="0" smtClean="0">
              <a:solidFill>
                <a:srgbClr val="000000"/>
              </a:solidFill>
              <a:hlinkClick r:id="rId2"/>
            </a:endParaRPr>
          </a:p>
          <a:p>
            <a:r>
              <a:rPr lang="en-US" sz="2400" b="1" dirty="0" smtClean="0">
                <a:solidFill>
                  <a:schemeClr val="tx1">
                    <a:tint val="75000"/>
                  </a:schemeClr>
                </a:solidFill>
                <a:hlinkClick r:id="rId2"/>
              </a:rPr>
              <a:t>http</a:t>
            </a:r>
            <a:r>
              <a:rPr lang="en-US" sz="2400" b="1" dirty="0" smtClean="0">
                <a:solidFill>
                  <a:schemeClr val="tx1">
                    <a:tint val="75000"/>
                  </a:schemeClr>
                </a:solidFill>
                <a:hlinkClick r:id="rId2"/>
              </a:rPr>
              <a:t>://pdesas.org/Standard/CommonCore</a:t>
            </a:r>
            <a:endParaRPr lang="en-US" sz="2400" b="1" dirty="0" smtClean="0">
              <a:solidFill>
                <a:schemeClr val="tx1">
                  <a:tint val="75000"/>
                </a:schemeClr>
              </a:solidFill>
            </a:endParaRPr>
          </a:p>
          <a:p>
            <a:endParaRPr lang="en-US" sz="2400" b="1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66900"/>
            <a:ext cx="8229600" cy="4259263"/>
          </a:xfrm>
        </p:spPr>
        <p:txBody>
          <a:bodyPr/>
          <a:lstStyle/>
          <a:p>
            <a:r>
              <a:rPr lang="en-US" sz="3200" dirty="0" smtClean="0"/>
              <a:t> Similar to existing standard coding system</a:t>
            </a:r>
          </a:p>
          <a:p>
            <a:pPr marL="0" indent="0">
              <a:buNone/>
            </a:pPr>
            <a:endParaRPr lang="en-US" sz="3200" dirty="0" smtClean="0"/>
          </a:p>
          <a:p>
            <a:r>
              <a:rPr lang="en-US" sz="3200" dirty="0" smtClean="0"/>
              <a:t> Language collaboration between existing standard and Common Core language</a:t>
            </a:r>
          </a:p>
          <a:p>
            <a:pPr>
              <a:buNone/>
            </a:pPr>
            <a:r>
              <a:rPr lang="en-US" sz="3200" dirty="0" smtClean="0"/>
              <a:t>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56492"/>
            <a:ext cx="9143999" cy="914400"/>
          </a:xfrm>
        </p:spPr>
        <p:txBody>
          <a:bodyPr>
            <a:normAutofit/>
          </a:bodyPr>
          <a:lstStyle/>
          <a:p>
            <a:pPr algn="ctr"/>
            <a:r>
              <a:rPr lang="en-US" sz="3600" b="1" i="1" dirty="0" smtClean="0"/>
              <a:t>Standard Coding/Numbering</a:t>
            </a:r>
            <a:endParaRPr lang="en-US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4788" y="1554163"/>
            <a:ext cx="6653212" cy="4097135"/>
            <a:chOff x="307" y="11996"/>
            <a:chExt cx="8293" cy="4818"/>
          </a:xfrm>
        </p:grpSpPr>
        <p:sp>
          <p:nvSpPr>
            <p:cNvPr id="3" name="Text Box 7"/>
            <p:cNvSpPr txBox="1">
              <a:spLocks noChangeArrowheads="1"/>
            </p:cNvSpPr>
            <p:nvPr/>
          </p:nvSpPr>
          <p:spPr bwMode="auto">
            <a:xfrm>
              <a:off x="2566" y="11996"/>
              <a:ext cx="5921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1440" bIns="91440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en-US" sz="4000" dirty="0">
                  <a:ea typeface="ヒラギノ角ゴ Pro W3" charset="-128"/>
                </a:rPr>
                <a:t>CC.  1.   5.   6.   B</a:t>
              </a:r>
              <a:endParaRPr lang="en-US" sz="4000" dirty="0">
                <a:latin typeface="Times New Roman" pitchFamily="18" charset="0"/>
                <a:ea typeface="ヒラギノ角ゴ Pro W3" charset="-128"/>
              </a:endParaRPr>
            </a:p>
          </p:txBody>
        </p:sp>
        <p:sp>
          <p:nvSpPr>
            <p:cNvPr id="4" name="Line 8"/>
            <p:cNvSpPr>
              <a:spLocks noChangeShapeType="1"/>
            </p:cNvSpPr>
            <p:nvPr/>
          </p:nvSpPr>
          <p:spPr bwMode="auto">
            <a:xfrm flipH="1">
              <a:off x="3623" y="12862"/>
              <a:ext cx="952" cy="1749"/>
            </a:xfrm>
            <a:prstGeom prst="line">
              <a:avLst/>
            </a:prstGeom>
            <a:noFill/>
            <a:ln w="44450">
              <a:solidFill>
                <a:srgbClr val="4A7EBB"/>
              </a:solidFill>
              <a:round/>
              <a:headEnd/>
              <a:tailEnd type="triangle" w="med" len="med"/>
            </a:ln>
            <a:effectLst>
              <a:outerShdw blurRad="63500" dist="26940" dir="5400000" algn="ctr" rotWithShape="0">
                <a:srgbClr val="000000">
                  <a:alpha val="35001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" name="Line 9"/>
            <p:cNvSpPr>
              <a:spLocks noChangeShapeType="1"/>
            </p:cNvSpPr>
            <p:nvPr/>
          </p:nvSpPr>
          <p:spPr bwMode="auto">
            <a:xfrm flipH="1">
              <a:off x="5642" y="12862"/>
              <a:ext cx="0" cy="3209"/>
            </a:xfrm>
            <a:prstGeom prst="line">
              <a:avLst/>
            </a:prstGeom>
            <a:noFill/>
            <a:ln w="44450">
              <a:solidFill>
                <a:srgbClr val="4A7EBB"/>
              </a:solidFill>
              <a:round/>
              <a:headEnd/>
              <a:tailEnd type="triangle" w="med" len="med"/>
            </a:ln>
            <a:effectLst>
              <a:outerShdw blurRad="63500" dist="26940" dir="5400000" algn="ctr" rotWithShape="0">
                <a:srgbClr val="000000">
                  <a:alpha val="35001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" name="Line 10"/>
            <p:cNvSpPr>
              <a:spLocks noChangeShapeType="1"/>
            </p:cNvSpPr>
            <p:nvPr/>
          </p:nvSpPr>
          <p:spPr bwMode="auto">
            <a:xfrm>
              <a:off x="6768" y="12862"/>
              <a:ext cx="885" cy="2123"/>
            </a:xfrm>
            <a:prstGeom prst="line">
              <a:avLst/>
            </a:prstGeom>
            <a:noFill/>
            <a:ln w="44450">
              <a:solidFill>
                <a:srgbClr val="4A7EBB"/>
              </a:solidFill>
              <a:round/>
              <a:headEnd/>
              <a:tailEnd type="triangle" w="med" len="med"/>
            </a:ln>
            <a:effectLst>
              <a:outerShdw blurRad="63500" dist="26940" dir="5400000" algn="ctr" rotWithShape="0">
                <a:srgbClr val="000000">
                  <a:alpha val="35001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" name="Line 11"/>
            <p:cNvSpPr>
              <a:spLocks noChangeShapeType="1"/>
            </p:cNvSpPr>
            <p:nvPr/>
          </p:nvSpPr>
          <p:spPr bwMode="auto">
            <a:xfrm flipH="1">
              <a:off x="1854" y="12862"/>
              <a:ext cx="1393" cy="1268"/>
            </a:xfrm>
            <a:prstGeom prst="line">
              <a:avLst/>
            </a:prstGeom>
            <a:noFill/>
            <a:ln w="44450">
              <a:solidFill>
                <a:srgbClr val="4A7EBB"/>
              </a:solidFill>
              <a:round/>
              <a:headEnd/>
              <a:tailEnd type="triangle" w="med" len="med"/>
            </a:ln>
            <a:effectLst>
              <a:outerShdw blurRad="63500" dist="26940" dir="5400000" algn="ctr" rotWithShape="0">
                <a:srgbClr val="000000">
                  <a:alpha val="35001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noFill/>
                </a14:hiddenFill>
              </a:ext>
            </a:extLst>
          </p:spPr>
          <p:txBody>
            <a:bodyPr/>
            <a:lstStyle/>
            <a:p>
              <a:pPr>
                <a:defRPr/>
              </a:pPr>
              <a:endParaRPr lang="en-US" dirty="0"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>
              <a:off x="307" y="14134"/>
              <a:ext cx="2443" cy="1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1440" bIns="91440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en-US" sz="2400" dirty="0">
                  <a:latin typeface="Times New Roman" pitchFamily="18" charset="0"/>
                  <a:ea typeface="ヒラギノ角ゴ Pro W3" charset="-128"/>
                </a:rPr>
                <a:t>PA Common Core</a:t>
              </a:r>
            </a:p>
          </p:txBody>
        </p: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7160" y="14985"/>
              <a:ext cx="1440" cy="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1440" bIns="91440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en-US" sz="2400" dirty="0">
                  <a:latin typeface="Times New Roman" pitchFamily="18" charset="0"/>
                  <a:ea typeface="ヒラギノ角ゴ Pro W3" charset="-128"/>
                </a:rPr>
                <a:t>Grade Level</a:t>
              </a:r>
            </a:p>
          </p:txBody>
        </p:sp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2566" y="14612"/>
              <a:ext cx="1754" cy="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1440" bIns="91440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en-US" sz="2400" dirty="0">
                  <a:latin typeface="Times New Roman" pitchFamily="18" charset="0"/>
                  <a:ea typeface="ヒラギノ角ゴ Pro W3" charset="-128"/>
                </a:rPr>
                <a:t>English Language Arts</a:t>
              </a:r>
            </a:p>
          </p:txBody>
        </p:sp>
        <p:sp>
          <p:nvSpPr>
            <p:cNvPr id="11" name="Text Box 15"/>
            <p:cNvSpPr txBox="1">
              <a:spLocks noChangeArrowheads="1"/>
            </p:cNvSpPr>
            <p:nvPr/>
          </p:nvSpPr>
          <p:spPr bwMode="auto">
            <a:xfrm>
              <a:off x="4726" y="15793"/>
              <a:ext cx="1711" cy="1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1440" bIns="91440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/>
              <a:r>
                <a:rPr lang="en-US" sz="2400" dirty="0">
                  <a:latin typeface="Times New Roman" pitchFamily="18" charset="0"/>
                  <a:ea typeface="ヒラギノ角ゴ Pro W3" charset="-128"/>
                </a:rPr>
                <a:t>Speaking &amp; Listening</a:t>
              </a:r>
            </a:p>
          </p:txBody>
        </p:sp>
      </p:grp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6418263" y="2290763"/>
            <a:ext cx="784225" cy="1257300"/>
          </a:xfrm>
          <a:prstGeom prst="line">
            <a:avLst/>
          </a:prstGeom>
          <a:noFill/>
          <a:ln w="44450">
            <a:solidFill>
              <a:srgbClr val="4A7EBB"/>
            </a:solidFill>
            <a:round/>
            <a:headEnd/>
            <a:tailEnd type="triangle" w="med" len="med"/>
          </a:ln>
          <a:effectLst>
            <a:outerShdw blurRad="63500" dist="26940" dir="5400000" algn="ctr" rotWithShape="0">
              <a:srgbClr val="000000">
                <a:alpha val="35001"/>
              </a:srgbClr>
            </a:outerShdw>
          </a:effectLst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202488" y="3671795"/>
            <a:ext cx="1725511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ea typeface="ヒラギノ角ゴ Pro W3" charset="-128"/>
              </a:rPr>
              <a:t>Speaking &amp; Listening</a:t>
            </a:r>
          </a:p>
          <a:p>
            <a:r>
              <a:rPr lang="en-US" sz="2400" dirty="0" smtClean="0">
                <a:latin typeface="Times New Roman" pitchFamily="18" charset="0"/>
                <a:ea typeface="ヒラギノ角ゴ Pro W3" charset="-128"/>
              </a:rPr>
              <a:t> Standard 2</a:t>
            </a:r>
            <a:endParaRPr lang="en-US" sz="2400" dirty="0">
              <a:latin typeface="Times New Roman" pitchFamily="18" charset="0"/>
              <a:ea typeface="ヒラギノ角ゴ Pro W3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87110" y="353834"/>
            <a:ext cx="9143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/>
              <a:t>Reading </a:t>
            </a:r>
          </a:p>
          <a:p>
            <a:pPr algn="ctr"/>
            <a:r>
              <a:rPr lang="en-US" sz="3600" b="1" i="1" dirty="0" smtClean="0"/>
              <a:t>PA Common Core Coding/Numbering</a:t>
            </a:r>
            <a:endParaRPr lang="en-US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829" y="1643306"/>
            <a:ext cx="8268663" cy="4649807"/>
          </a:xfrm>
        </p:spPr>
        <p:txBody>
          <a:bodyPr>
            <a:normAutofit fontScale="92500" lnSpcReduction="10000"/>
          </a:bodyPr>
          <a:lstStyle/>
          <a:p>
            <a:endParaRPr lang="en-US" sz="2800" dirty="0" smtClean="0"/>
          </a:p>
          <a:p>
            <a:r>
              <a:rPr lang="en-US" sz="2800" dirty="0" smtClean="0"/>
              <a:t>Increase depth of knowledge with metacognition development throughout all grade levels bands.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Metacognitive development through skill acquisition:</a:t>
            </a:r>
          </a:p>
          <a:p>
            <a:pPr lvl="1"/>
            <a:r>
              <a:rPr lang="en-US" sz="2600" dirty="0" smtClean="0"/>
              <a:t>Meta-memory</a:t>
            </a:r>
          </a:p>
          <a:p>
            <a:pPr lvl="1"/>
            <a:r>
              <a:rPr lang="en-US" sz="2600" dirty="0" smtClean="0"/>
              <a:t>Meta-comprehension</a:t>
            </a:r>
          </a:p>
          <a:p>
            <a:pPr lvl="1"/>
            <a:r>
              <a:rPr lang="en-US" sz="2600" dirty="0" smtClean="0"/>
              <a:t>Self-regulation</a:t>
            </a:r>
          </a:p>
          <a:p>
            <a:pPr lvl="1"/>
            <a:endParaRPr lang="en-US" sz="2600" dirty="0" smtClean="0"/>
          </a:p>
          <a:p>
            <a:r>
              <a:rPr lang="en-US" sz="2800" dirty="0" smtClean="0"/>
              <a:t>Spiral of learning that revisits metacognitive development </a:t>
            </a:r>
            <a:r>
              <a:rPr lang="en-US" sz="2800" dirty="0"/>
              <a:t>(</a:t>
            </a:r>
            <a:r>
              <a:rPr lang="en-US" sz="2800" dirty="0" smtClean="0"/>
              <a:t>learning strategies).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46058"/>
            <a:ext cx="9143999" cy="914400"/>
          </a:xfrm>
        </p:spPr>
        <p:txBody>
          <a:bodyPr/>
          <a:lstStyle/>
          <a:p>
            <a:pPr algn="ctr"/>
            <a:r>
              <a:rPr lang="en-US" sz="3600" b="1" i="1" dirty="0" smtClean="0"/>
              <a:t>Overall Change</a:t>
            </a:r>
            <a:endParaRPr lang="en-US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 txBox="1">
            <a:spLocks noChangeArrowheads="1"/>
          </p:cNvSpPr>
          <p:nvPr/>
        </p:nvSpPr>
        <p:spPr>
          <a:xfrm>
            <a:off x="328849" y="304800"/>
            <a:ext cx="7277100" cy="1393032"/>
          </a:xfrm>
          <a:prstGeom prst="rect">
            <a:avLst/>
          </a:prstGeom>
        </p:spPr>
        <p:txBody>
          <a:bodyPr vert="horz" lIns="35717" tIns="35717" rIns="35717" bIns="35717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Arial" pitchFamily="34" charset="0"/>
                <a:sym typeface="Chalkboard Bold" charset="0"/>
              </a:rPr>
              <a:t>Recognizing Rigor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i="1" dirty="0" smtClean="0">
                <a:latin typeface="+mj-lt"/>
                <a:ea typeface="ＭＳ Ｐゴシック" pitchFamily="34" charset="-128"/>
                <a:cs typeface="Arial" pitchFamily="34" charset="0"/>
                <a:sym typeface="Chalkboard Bold" charset="0"/>
              </a:rPr>
              <a:t>“</a:t>
            </a:r>
            <a:r>
              <a:rPr kumimoji="0" 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Arial" pitchFamily="34" charset="0"/>
                <a:sym typeface="Chalkboard Bold" charset="0"/>
              </a:rPr>
              <a:t>Depth of Knowledge” tool; DOK</a:t>
            </a:r>
            <a:endParaRPr kumimoji="0" lang="en-US" sz="36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halkboard Bold" charset="0"/>
              <a:ea typeface="ヒラギノ角ゴ ProN W6" charset="-128"/>
              <a:cs typeface="+mj-cs"/>
              <a:sym typeface="Chalkboard Bold" charset="0"/>
            </a:endParaRPr>
          </a:p>
        </p:txBody>
      </p:sp>
      <p:sp>
        <p:nvSpPr>
          <p:cNvPr id="3" name="Rectangle 3"/>
          <p:cNvSpPr>
            <a:spLocks/>
          </p:cNvSpPr>
          <p:nvPr/>
        </p:nvSpPr>
        <p:spPr bwMode="auto">
          <a:xfrm rot="19514">
            <a:off x="1484313" y="4535488"/>
            <a:ext cx="6429375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642938"/>
            <a:endParaRPr lang="en-US" sz="1100">
              <a:sym typeface="Arial" pitchFamily="34" charset="0"/>
            </a:endParaRPr>
          </a:p>
          <a:p>
            <a:pPr defTabSz="642938"/>
            <a:endParaRPr lang="en-US" sz="2500">
              <a:latin typeface="Geneva" charset="0"/>
              <a:ea typeface="ヒラギノ角ゴ ProN W3" charset="-128"/>
              <a:sym typeface="Geneva" charset="0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>
          <a:xfrm>
            <a:off x="328849" y="1697832"/>
            <a:ext cx="8153200" cy="4654054"/>
          </a:xfrm>
          <a:prstGeom prst="rect">
            <a:avLst/>
          </a:prstGeom>
        </p:spPr>
        <p:txBody>
          <a:bodyPr vert="horz" lIns="35717" tIns="35717" rIns="35717" bIns="35717" rtlCol="0" anchor="ctr">
            <a:normAutofit/>
          </a:bodyPr>
          <a:lstStyle/>
          <a:p>
            <a:pPr marL="8890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15000"/>
              <a:buFont typeface="Chalkboard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A tool and scale of cognitive demand levels (thinking) </a:t>
            </a:r>
          </a:p>
          <a:p>
            <a:pPr marL="3175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15000"/>
              <a:tabLst/>
              <a:defRPr/>
            </a:pPr>
            <a:r>
              <a:rPr lang="en-US" sz="2000" dirty="0">
                <a:solidFill>
                  <a:schemeClr val="accent2"/>
                </a:solidFill>
                <a:ea typeface="ＭＳ Ｐゴシック" pitchFamily="34" charset="-128"/>
                <a:cs typeface="Arial" pitchFamily="34" charset="0"/>
                <a:sym typeface="Chalkboard" charset="0"/>
              </a:rPr>
              <a:t>	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to align standards with assessments</a:t>
            </a:r>
          </a:p>
          <a:p>
            <a:pPr marL="3175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15000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Arial" pitchFamily="34" charset="0"/>
              <a:sym typeface="Chalkboard" charset="0"/>
            </a:endParaRPr>
          </a:p>
          <a:p>
            <a:pPr marL="8890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15000"/>
              <a:buFont typeface="Chalkboard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Based on the research of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Norman Webb,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University of Wisconsin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omic Sans MS" pitchFamily="66" charset="0"/>
              </a:rPr>
              <a:t> Center for Education Research and the National Institute for Science Education</a:t>
            </a:r>
          </a:p>
          <a:p>
            <a:pPr marL="3175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15000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Arial" pitchFamily="34" charset="0"/>
              <a:sym typeface="Chalkboard" charset="0"/>
            </a:endParaRPr>
          </a:p>
          <a:p>
            <a:pPr marL="8890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15000"/>
              <a:buFont typeface="Chalkboard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Defines the </a:t>
            </a:r>
            <a:r>
              <a:rPr kumimoji="0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“</a:t>
            </a:r>
            <a:r>
              <a:rPr kumimoji="0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ceiling</a:t>
            </a:r>
            <a:r>
              <a:rPr kumimoji="0" lang="ja-JP" alt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”</a:t>
            </a:r>
            <a:r>
              <a:rPr kumimoji="0" lang="en-US" altLang="ja-JP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 or highest DOK level for each Core Content standard for the state assessment</a:t>
            </a:r>
          </a:p>
          <a:p>
            <a:pPr marL="317500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15000"/>
              <a:tabLst/>
              <a:defRPr/>
            </a:pPr>
            <a:endParaRPr kumimoji="0" lang="en-US" altLang="ja-JP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ＭＳ Ｐゴシック" pitchFamily="34" charset="-128"/>
              <a:cs typeface="Arial" pitchFamily="34" charset="0"/>
              <a:sym typeface="Chalkboard" charset="0"/>
            </a:endParaRPr>
          </a:p>
          <a:p>
            <a:pPr marL="889000" marR="0" lvl="0" indent="-5715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15000"/>
              <a:buFont typeface="Chalkboard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rial" pitchFamily="34" charset="0"/>
                <a:sym typeface="Chalkboard" charset="0"/>
              </a:rPr>
              <a:t>Guides item development for state assessments</a:t>
            </a:r>
          </a:p>
        </p:txBody>
      </p:sp>
      <p:pic>
        <p:nvPicPr>
          <p:cNvPr id="5" name="Picture 6" descr="MCj0187587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02775" y="426244"/>
            <a:ext cx="1069779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62250" y="8572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325438"/>
            <a:ext cx="8229600" cy="575879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ＭＳ Ｐゴシック" pitchFamily="34" charset="-128"/>
                <a:cs typeface="Arial" pitchFamily="34" charset="0"/>
              </a:rPr>
              <a:t>Depth of Knowledge Levels (DOK)</a:t>
            </a:r>
            <a:endParaRPr kumimoji="0" lang="en-US" sz="36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j-lt"/>
              <a:ea typeface="ＭＳ Ｐゴシック" pitchFamily="34" charset="-128"/>
              <a:cs typeface="Arial" pitchFamily="34" charset="0"/>
            </a:endParaRPr>
          </a:p>
        </p:txBody>
      </p:sp>
      <p:graphicFrame>
        <p:nvGraphicFramePr>
          <p:cNvPr id="3" name="Group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58791370"/>
              </p:ext>
            </p:extLst>
          </p:nvPr>
        </p:nvGraphicFramePr>
        <p:xfrm>
          <a:off x="328848" y="1043824"/>
          <a:ext cx="8357951" cy="5585894"/>
        </p:xfrm>
        <a:graphic>
          <a:graphicData uri="http://schemas.openxmlformats.org/drawingml/2006/table">
            <a:tbl>
              <a:tblPr/>
              <a:tblGrid>
                <a:gridCol w="1679104"/>
                <a:gridCol w="6678847"/>
              </a:tblGrid>
              <a:tr h="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mbria" pitchFamily="-112" charset="0"/>
                          <a:cs typeface="Arial" charset="0"/>
                        </a:rPr>
                        <a:t>DEFINITIONS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-112" charset="0"/>
                        <a:cs typeface="Arial" charset="0"/>
                      </a:endParaRPr>
                    </a:p>
                  </a:txBody>
                  <a:tcPr marL="34571" marR="3457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033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Level 1.0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Recall &amp; Reproduction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-112" charset="0"/>
                        <a:cs typeface="Arial" charset="0"/>
                      </a:endParaRPr>
                    </a:p>
                  </a:txBody>
                  <a:tcPr marL="34571" marR="3457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Student recalls facts, information, procedures, or definitions.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-112" charset="0"/>
                        <a:cs typeface="Arial" charset="0"/>
                      </a:endParaRPr>
                    </a:p>
                  </a:txBody>
                  <a:tcPr marL="34571" marR="3457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33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Level 2.0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Skills &amp; Concepts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-112" charset="0"/>
                        <a:cs typeface="Arial" charset="0"/>
                      </a:endParaRPr>
                    </a:p>
                  </a:txBody>
                  <a:tcPr marL="34571" marR="3457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Student uses information, conceptual knowledge,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and procedures.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-112" charset="0"/>
                        <a:cs typeface="Arial" charset="0"/>
                      </a:endParaRPr>
                    </a:p>
                  </a:txBody>
                  <a:tcPr marL="34571" marR="3457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0332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Level 3.0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Strategic Thinking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-112" charset="0"/>
                        <a:cs typeface="Arial" charset="0"/>
                      </a:endParaRPr>
                    </a:p>
                  </a:txBody>
                  <a:tcPr marL="34571" marR="3457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Student uses reasoning and develops a plan or sequence of steps; process has some complexity.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-112" charset="0"/>
                        <a:cs typeface="Arial" charset="0"/>
                      </a:endParaRPr>
                    </a:p>
                  </a:txBody>
                  <a:tcPr marL="34571" marR="34571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10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Level 4.0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Extended Thinking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-112" charset="0"/>
                        <a:cs typeface="Arial" charset="0"/>
                      </a:endParaRPr>
                    </a:p>
                  </a:txBody>
                  <a:tcPr marL="34571" marR="3457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Student conducts an investigation, needs time to think and process multiple conditions of problem or task.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-112" charset="0"/>
                        <a:cs typeface="Arial" charset="0"/>
                      </a:endParaRPr>
                    </a:p>
                  </a:txBody>
                  <a:tcPr marL="34571" marR="34571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defRPr/>
            </a:pPr>
            <a:fld id="{737BBDAC-AACF-4D5B-B97B-D59F14A81B6C}" type="slidenum">
              <a:rPr lang="en-US" sz="100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ヒラギノ角ゴ Pro W3" charset="-128"/>
              </a:rPr>
              <a:pPr algn="r" eaLnBrk="1" hangingPunct="1">
                <a:defRPr/>
              </a:pPr>
              <a:t>19</a:t>
            </a:fld>
            <a:endParaRPr lang="en-US" sz="1000" smtClean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ヒラギノ角ゴ Pro W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2"/>
          <p:cNvSpPr>
            <a:spLocks noGrp="1"/>
          </p:cNvSpPr>
          <p:nvPr>
            <p:ph idx="1"/>
          </p:nvPr>
        </p:nvSpPr>
        <p:spPr>
          <a:xfrm>
            <a:off x="685800" y="1506539"/>
            <a:ext cx="7772400" cy="478729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400" dirty="0" smtClean="0">
                <a:solidFill>
                  <a:srgbClr val="FFFFFF"/>
                </a:solidFill>
                <a:latin typeface="Calibri" pitchFamily="-72" charset="0"/>
              </a:rPr>
              <a:t>State led - coordinated by NGA (National Governor’s Association) Center and CCSSO (Council of Chief State School Officers)</a:t>
            </a:r>
          </a:p>
          <a:p>
            <a:pPr>
              <a:lnSpc>
                <a:spcPct val="80000"/>
              </a:lnSpc>
            </a:pPr>
            <a:endParaRPr lang="en-US" sz="2400" dirty="0" smtClean="0">
              <a:latin typeface="Calibri" pitchFamily="-72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Calibri" pitchFamily="-72" charset="0"/>
              </a:rPr>
              <a:t>Rigorous content and application of knowledge through high-order skills</a:t>
            </a:r>
          </a:p>
          <a:p>
            <a:pPr>
              <a:lnSpc>
                <a:spcPct val="80000"/>
              </a:lnSpc>
            </a:pPr>
            <a:endParaRPr lang="en-US" sz="2400" dirty="0" smtClean="0">
              <a:latin typeface="Calibri" pitchFamily="-72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Calibri" pitchFamily="-72" charset="0"/>
              </a:rPr>
              <a:t>Build upon strengths and lessons of current state standards</a:t>
            </a:r>
          </a:p>
          <a:p>
            <a:pPr>
              <a:lnSpc>
                <a:spcPct val="80000"/>
              </a:lnSpc>
            </a:pPr>
            <a:endParaRPr lang="en-US" sz="2400" dirty="0" smtClean="0">
              <a:latin typeface="Calibri" pitchFamily="-72" charset="0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latin typeface="Calibri" pitchFamily="-72" charset="0"/>
              </a:rPr>
              <a:t>Internationally benchmarked so that all students are prepared to succeed in our global economy and society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5400"/>
            <a:ext cx="9144000" cy="9906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sz="3600" b="1" i="1" dirty="0" smtClean="0"/>
              <a:t>What are the </a:t>
            </a:r>
            <a:br>
              <a:rPr lang="en-US" sz="3600" b="1" i="1" dirty="0" smtClean="0"/>
            </a:br>
            <a:r>
              <a:rPr lang="en-US" sz="3600" b="1" i="1" dirty="0" smtClean="0"/>
              <a:t>Common Core State Standards/CCSS ?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4691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599082"/>
            <a:ext cx="8229600" cy="13060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Arial" pitchFamily="34" charset="0"/>
              </a:rPr>
              <a:t>Depth of Knowledge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970407" y="1905158"/>
            <a:ext cx="7848155" cy="3287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The Depth of Knowledge is </a:t>
            </a:r>
            <a:r>
              <a:rPr kumimoji="0" lang="en-US" sz="36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NOT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determined by the verb, but the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context in which the verb is used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and the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depth of thinking required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t>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9400" y="703094"/>
            <a:ext cx="81788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endParaRPr lang="en-US" sz="2400" dirty="0" smtClean="0"/>
          </a:p>
          <a:p>
            <a:pPr lvl="1" algn="ctr"/>
            <a:r>
              <a:rPr lang="en-US" sz="3600" b="1" i="1" dirty="0" smtClean="0">
                <a:latin typeface="+mj-lt"/>
              </a:rPr>
              <a:t>Exploring </a:t>
            </a:r>
          </a:p>
          <a:p>
            <a:pPr lvl="1" algn="ctr"/>
            <a:r>
              <a:rPr lang="en-US" sz="3600" b="1" i="1" dirty="0" smtClean="0">
                <a:latin typeface="+mj-lt"/>
              </a:rPr>
              <a:t>“The Cognitive Rigor Matrix”  </a:t>
            </a:r>
          </a:p>
          <a:p>
            <a:pPr algn="ctr"/>
            <a:r>
              <a:rPr lang="en-US" sz="2400" dirty="0" smtClean="0"/>
              <a:t>(K. Hess)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2782" y="3072974"/>
            <a:ext cx="78231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3200" dirty="0" smtClean="0"/>
              <a:t>Webb’s Depth of Knowledge Levels</a:t>
            </a:r>
            <a:r>
              <a:rPr lang="en-US" sz="3200" dirty="0" smtClean="0"/>
              <a:t> </a:t>
            </a:r>
          </a:p>
          <a:p>
            <a:pPr lvl="6"/>
            <a:r>
              <a:rPr lang="en-US" sz="3200" dirty="0" smtClean="0"/>
              <a:t>applied </a:t>
            </a:r>
            <a:r>
              <a:rPr lang="en-US" sz="3200" dirty="0" smtClean="0"/>
              <a:t>to</a:t>
            </a:r>
          </a:p>
          <a:p>
            <a:pPr lvl="1"/>
            <a:r>
              <a:rPr lang="en-US" sz="3200" dirty="0" smtClean="0"/>
              <a:t>Bloom’s [Cognitive Process] Taxonomy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4837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qualizer DI PlnngTool copy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981200" y="914400"/>
            <a:ext cx="5219700" cy="5575300"/>
          </a:xfrm>
          <a:prstGeom prst="rect">
            <a:avLst/>
          </a:prstGeom>
        </p:spPr>
      </p:pic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0" y="88900"/>
            <a:ext cx="9143999" cy="825500"/>
          </a:xfrm>
          <a:prstGeom prst="rect">
            <a:avLst/>
          </a:prstGeom>
        </p:spPr>
        <p:txBody>
          <a:bodyPr vert="horz" lIns="35717" tIns="35717" rIns="35717" bIns="35717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ＭＳ Ｐゴシック" pitchFamily="34" charset="-128"/>
                <a:cs typeface="Arial" pitchFamily="34" charset="0"/>
                <a:sym typeface="Chalkboard Bold" charset="0"/>
              </a:rPr>
              <a:t>Recognizing Rigor; </a:t>
            </a:r>
            <a:r>
              <a:rPr lang="en-US" sz="3600" b="1" i="1" dirty="0" smtClean="0">
                <a:latin typeface="+mj-lt"/>
                <a:ea typeface="ＭＳ Ｐゴシック" pitchFamily="34" charset="-128"/>
                <a:cs typeface="Arial" pitchFamily="34" charset="0"/>
                <a:sym typeface="Chalkboard Bold" charset="0"/>
              </a:rPr>
              <a:t>Equalizer Planning Tool</a:t>
            </a:r>
            <a:endParaRPr kumimoji="0" lang="en-US" sz="36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halkboard Bold" charset="0"/>
              <a:ea typeface="ヒラギノ角ゴ ProN W6" charset="-128"/>
              <a:cs typeface="+mj-cs"/>
              <a:sym typeface="Chalkboard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0098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0200" y="1956832"/>
            <a:ext cx="8432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Consider appropriateness in task rigor:</a:t>
            </a:r>
          </a:p>
          <a:p>
            <a:endParaRPr lang="en-US" sz="2400" dirty="0"/>
          </a:p>
          <a:p>
            <a:r>
              <a:rPr lang="en-US" sz="2400" dirty="0" smtClean="0"/>
              <a:t>The </a:t>
            </a:r>
            <a:r>
              <a:rPr lang="en-US" sz="2400" dirty="0"/>
              <a:t>zone of proximal development has been defined as </a:t>
            </a:r>
            <a:endParaRPr lang="en-US" sz="2400" dirty="0" smtClean="0"/>
          </a:p>
          <a:p>
            <a:r>
              <a:rPr lang="en-US" sz="2400" dirty="0" smtClean="0"/>
              <a:t>	“</a:t>
            </a:r>
            <a:r>
              <a:rPr lang="en-US" sz="2400" i="1" dirty="0"/>
              <a:t>the distance between the actual </a:t>
            </a:r>
            <a:r>
              <a:rPr lang="en-US" sz="2400" i="1" dirty="0" smtClean="0"/>
              <a:t>developmental</a:t>
            </a:r>
          </a:p>
          <a:p>
            <a:r>
              <a:rPr lang="en-US" sz="2400" i="1" dirty="0"/>
              <a:t>	</a:t>
            </a:r>
            <a:r>
              <a:rPr lang="en-US" sz="2400" i="1" dirty="0" smtClean="0"/>
              <a:t> </a:t>
            </a:r>
            <a:r>
              <a:rPr lang="en-US" sz="2400" i="1" dirty="0"/>
              <a:t>level as determined by independent problem solving</a:t>
            </a:r>
            <a:r>
              <a:rPr lang="en-US" sz="2400" i="1" dirty="0" smtClean="0"/>
              <a:t> </a:t>
            </a:r>
            <a:r>
              <a:rPr lang="en-US" sz="2400" b="1" i="1" dirty="0" smtClean="0"/>
              <a:t>and</a:t>
            </a:r>
            <a:r>
              <a:rPr lang="en-US" sz="2400" i="1" dirty="0" smtClean="0"/>
              <a:t> </a:t>
            </a:r>
            <a:endParaRPr lang="en-US" sz="2400" i="1" dirty="0" smtClean="0"/>
          </a:p>
          <a:p>
            <a:pPr lvl="1"/>
            <a:r>
              <a:rPr lang="en-US" sz="2400" i="1" dirty="0" smtClean="0"/>
              <a:t>the </a:t>
            </a:r>
            <a:r>
              <a:rPr lang="en-US" sz="2400" i="1" dirty="0"/>
              <a:t>level of potential development as determined through problem solving under adult guidance, or in collaboration with more capable peers</a:t>
            </a:r>
            <a:r>
              <a:rPr lang="en-US" sz="2400" dirty="0" smtClean="0"/>
              <a:t>”</a:t>
            </a:r>
            <a:r>
              <a:rPr lang="en-US" sz="2400" dirty="0" smtClean="0"/>
              <a:t> </a:t>
            </a:r>
            <a:r>
              <a:rPr lang="en-US" sz="2400" i="1" dirty="0" smtClean="0"/>
              <a:t>(</a:t>
            </a:r>
            <a:r>
              <a:rPr lang="en-US" sz="2400" i="1" dirty="0" err="1"/>
              <a:t>Vygotsky</a:t>
            </a:r>
            <a:r>
              <a:rPr lang="en-US" sz="2400" i="1" dirty="0"/>
              <a:t>, </a:t>
            </a:r>
            <a:r>
              <a:rPr lang="en-US" sz="2400" i="1" dirty="0" smtClean="0"/>
              <a:t>1978)</a:t>
            </a:r>
          </a:p>
          <a:p>
            <a:pPr lvl="1"/>
            <a:endParaRPr lang="en-US" sz="2400" i="1" dirty="0"/>
          </a:p>
          <a:p>
            <a:pPr lvl="1"/>
            <a:r>
              <a:rPr lang="en-US" sz="2000" dirty="0"/>
              <a:t>In other words, it is the range of abilities that a person </a:t>
            </a:r>
            <a:r>
              <a:rPr lang="en-US" sz="2000" dirty="0" smtClean="0"/>
              <a:t>has to perform tasks with </a:t>
            </a:r>
            <a:r>
              <a:rPr lang="en-US" sz="2000" dirty="0"/>
              <a:t>assistance, but cannot yet perform independently.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639465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/>
              <a:t>Rigor and ZPD -</a:t>
            </a:r>
          </a:p>
          <a:p>
            <a:pPr algn="ctr"/>
            <a:r>
              <a:rPr lang="en-US" sz="3600" b="1" i="1" dirty="0" smtClean="0"/>
              <a:t>The Zone of Proximal Development (ZPD) </a:t>
            </a:r>
            <a:endParaRPr lang="en-US" sz="36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5130800" y="15875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1647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2286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ＭＳ Ｐゴシック" pitchFamily="34" charset="-128"/>
                <a:cs typeface="Aharoni" pitchFamily="2" charset="-79"/>
              </a:rPr>
              <a:t>Producing Cognitive Sweat!</a:t>
            </a:r>
          </a:p>
        </p:txBody>
      </p:sp>
      <p:pic>
        <p:nvPicPr>
          <p:cNvPr id="3" name="Picture 2" descr="http://www.scientificamerican.com/media/inline/does-brain-size-matter_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7302" y="1121934"/>
            <a:ext cx="5439078" cy="3474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ardrop 3"/>
          <p:cNvSpPr/>
          <p:nvPr/>
        </p:nvSpPr>
        <p:spPr>
          <a:xfrm rot="4632046">
            <a:off x="2346325" y="2268538"/>
            <a:ext cx="457200" cy="457200"/>
          </a:xfrm>
          <a:prstGeom prst="teardrop">
            <a:avLst>
              <a:gd name="adj" fmla="val 134612"/>
            </a:avLst>
          </a:prstGeom>
          <a:solidFill>
            <a:srgbClr val="0070C0">
              <a:alpha val="6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Teardrop 4"/>
          <p:cNvSpPr/>
          <p:nvPr/>
        </p:nvSpPr>
        <p:spPr>
          <a:xfrm rot="5400000">
            <a:off x="2301875" y="1516063"/>
            <a:ext cx="457200" cy="457200"/>
          </a:xfrm>
          <a:prstGeom prst="teardrop">
            <a:avLst>
              <a:gd name="adj" fmla="val 150794"/>
            </a:avLst>
          </a:prstGeom>
          <a:solidFill>
            <a:srgbClr val="0070C0">
              <a:alpha val="8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eardrop 5"/>
          <p:cNvSpPr/>
          <p:nvPr/>
        </p:nvSpPr>
        <p:spPr>
          <a:xfrm rot="10390228">
            <a:off x="6292850" y="1960563"/>
            <a:ext cx="457200" cy="457200"/>
          </a:xfrm>
          <a:prstGeom prst="teardrop">
            <a:avLst/>
          </a:prstGeom>
          <a:solidFill>
            <a:srgbClr val="0070C0">
              <a:alpha val="5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ardrop 6"/>
          <p:cNvSpPr/>
          <p:nvPr/>
        </p:nvSpPr>
        <p:spPr>
          <a:xfrm rot="10315898">
            <a:off x="6142038" y="1287463"/>
            <a:ext cx="457200" cy="457200"/>
          </a:xfrm>
          <a:prstGeom prst="teardrop">
            <a:avLst>
              <a:gd name="adj" fmla="val 134948"/>
            </a:avLst>
          </a:prstGeom>
          <a:solidFill>
            <a:srgbClr val="0070C0">
              <a:alpha val="7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ardrop 7"/>
          <p:cNvSpPr/>
          <p:nvPr/>
        </p:nvSpPr>
        <p:spPr>
          <a:xfrm rot="11651801">
            <a:off x="6875463" y="2160588"/>
            <a:ext cx="457200" cy="457200"/>
          </a:xfrm>
          <a:prstGeom prst="teardrop">
            <a:avLst>
              <a:gd name="adj" fmla="val 136712"/>
            </a:avLst>
          </a:prstGeom>
          <a:solidFill>
            <a:srgbClr val="0070C0">
              <a:alpha val="5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eardrop 8"/>
          <p:cNvSpPr/>
          <p:nvPr/>
        </p:nvSpPr>
        <p:spPr>
          <a:xfrm rot="19417141">
            <a:off x="3836988" y="3671888"/>
            <a:ext cx="457200" cy="457200"/>
          </a:xfrm>
          <a:prstGeom prst="teardrop">
            <a:avLst>
              <a:gd name="adj" fmla="val 159182"/>
            </a:avLst>
          </a:prstGeom>
          <a:solidFill>
            <a:srgbClr val="0070C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Teardrop 9"/>
          <p:cNvSpPr/>
          <p:nvPr/>
        </p:nvSpPr>
        <p:spPr>
          <a:xfrm rot="3359729">
            <a:off x="1720850" y="2312988"/>
            <a:ext cx="457200" cy="457200"/>
          </a:xfrm>
          <a:prstGeom prst="teardrop">
            <a:avLst/>
          </a:prstGeom>
          <a:solidFill>
            <a:srgbClr val="0070C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Teardrop 10"/>
          <p:cNvSpPr/>
          <p:nvPr/>
        </p:nvSpPr>
        <p:spPr>
          <a:xfrm rot="18984319">
            <a:off x="5073650" y="2832100"/>
            <a:ext cx="457200" cy="457200"/>
          </a:xfrm>
          <a:prstGeom prst="teardrop">
            <a:avLst>
              <a:gd name="adj" fmla="val 148159"/>
            </a:avLst>
          </a:prstGeom>
          <a:solidFill>
            <a:srgbClr val="0070C0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Teardrop 11"/>
          <p:cNvSpPr/>
          <p:nvPr/>
        </p:nvSpPr>
        <p:spPr>
          <a:xfrm rot="19065574">
            <a:off x="6362700" y="4603750"/>
            <a:ext cx="457200" cy="457200"/>
          </a:xfrm>
          <a:prstGeom prst="teardrop">
            <a:avLst>
              <a:gd name="adj" fmla="val 155985"/>
            </a:avLst>
          </a:prstGeom>
          <a:solidFill>
            <a:srgbClr val="0070C0">
              <a:alpha val="7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1387302" y="4555100"/>
            <a:ext cx="567389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sz="3200" dirty="0" smtClean="0">
                <a:latin typeface="+mn-lt"/>
              </a:rPr>
              <a:t>Meeting </a:t>
            </a:r>
            <a:r>
              <a:rPr lang="en-US" sz="3200" dirty="0">
                <a:latin typeface="+mn-lt"/>
              </a:rPr>
              <a:t>the </a:t>
            </a:r>
            <a:endParaRPr lang="en-US" sz="3200" dirty="0" smtClean="0">
              <a:latin typeface="+mn-lt"/>
            </a:endParaRPr>
          </a:p>
          <a:p>
            <a:pPr algn="ctr" eaLnBrk="1" hangingPunct="1"/>
            <a:r>
              <a:rPr lang="en-US" sz="3200" dirty="0" smtClean="0">
                <a:latin typeface="+mn-lt"/>
              </a:rPr>
              <a:t>Rigor </a:t>
            </a:r>
            <a:r>
              <a:rPr lang="en-US" sz="3200" dirty="0">
                <a:latin typeface="+mn-lt"/>
              </a:rPr>
              <a:t>of the Common Core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769" y="1155609"/>
            <a:ext cx="8749829" cy="5388362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Continuation of NCLB encouraged by refined educational ideology and direction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Intent: raise educational rigor and achieve state/national standards.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48 States adopted Common Core or version thereof.</a:t>
            </a:r>
          </a:p>
          <a:p>
            <a:pPr marL="0" indent="0">
              <a:buNone/>
            </a:pP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PA has altered Common Core to a minimal extent to  meet existing 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(a) assessment tools expectations</a:t>
            </a:r>
          </a:p>
          <a:p>
            <a:pPr lvl="1"/>
            <a:r>
              <a:rPr lang="en-US" sz="2000" dirty="0" smtClean="0">
                <a:solidFill>
                  <a:schemeClr val="tx1"/>
                </a:solidFill>
              </a:rPr>
              <a:t>(b) common language use.</a:t>
            </a:r>
          </a:p>
          <a:p>
            <a:pPr lvl="1"/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Transition timeline: 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phase in beginning in 2012 – 2013; guided by AIU Consultant &amp;                     FCASD Think Tank</a:t>
            </a:r>
          </a:p>
          <a:p>
            <a:pPr lvl="1"/>
            <a:r>
              <a:rPr lang="en-US" sz="1800" dirty="0" smtClean="0">
                <a:solidFill>
                  <a:schemeClr val="tx1"/>
                </a:solidFill>
              </a:rPr>
              <a:t>expectation for integration of practices in the 2013 – 2014 school year</a:t>
            </a:r>
            <a:endParaRPr lang="en-US" sz="1200" dirty="0" smtClean="0">
              <a:solidFill>
                <a:schemeClr val="tx1"/>
              </a:solidFill>
            </a:endParaRPr>
          </a:p>
          <a:p>
            <a:pPr lvl="1"/>
            <a:endParaRPr lang="en-US" sz="1200" dirty="0" smtClean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1590"/>
          </a:xfrm>
        </p:spPr>
        <p:txBody>
          <a:bodyPr>
            <a:normAutofit/>
          </a:bodyPr>
          <a:lstStyle/>
          <a:p>
            <a:pPr algn="ctr"/>
            <a:r>
              <a:rPr lang="en-US" sz="3600" b="1" i="1" dirty="0" smtClean="0"/>
              <a:t>Background</a:t>
            </a:r>
            <a:endParaRPr lang="en-US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ctrTitle" idx="4294967295"/>
          </p:nvPr>
        </p:nvSpPr>
        <p:spPr>
          <a:xfrm>
            <a:off x="0" y="451212"/>
            <a:ext cx="9144000" cy="838200"/>
          </a:xfrm>
        </p:spPr>
        <p:txBody>
          <a:bodyPr>
            <a:noAutofit/>
          </a:bodyPr>
          <a:lstStyle/>
          <a:p>
            <a:pPr algn="ctr"/>
            <a:r>
              <a:rPr lang="en-US" sz="3600" b="1" i="1" dirty="0" smtClean="0">
                <a:solidFill>
                  <a:srgbClr val="FFFFFF"/>
                </a:solidFill>
              </a:rPr>
              <a:t>Driving Forces Leading to </a:t>
            </a:r>
            <a:br>
              <a:rPr lang="en-US" sz="3600" b="1" i="1" dirty="0" smtClean="0">
                <a:solidFill>
                  <a:srgbClr val="FFFFFF"/>
                </a:solidFill>
              </a:rPr>
            </a:br>
            <a:r>
              <a:rPr lang="en-US" sz="3600" b="1" i="1" dirty="0" smtClean="0">
                <a:solidFill>
                  <a:srgbClr val="FFFFFF"/>
                </a:solidFill>
              </a:rPr>
              <a:t>CC Literacy Standards in the Content Areas</a:t>
            </a:r>
            <a:endParaRPr lang="en-US" sz="3600" i="1" dirty="0">
              <a:solidFill>
                <a:srgbClr val="FFFFFF"/>
              </a:solidFill>
            </a:endParaRPr>
          </a:p>
        </p:txBody>
      </p:sp>
      <p:sp>
        <p:nvSpPr>
          <p:cNvPr id="27650" name="Content Placeholder 2"/>
          <p:cNvSpPr>
            <a:spLocks noGrp="1"/>
          </p:cNvSpPr>
          <p:nvPr>
            <p:ph type="subTitle" idx="4294967295"/>
          </p:nvPr>
        </p:nvSpPr>
        <p:spPr>
          <a:xfrm>
            <a:off x="224106" y="1498338"/>
            <a:ext cx="8767735" cy="505975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400" dirty="0" smtClean="0">
                <a:solidFill>
                  <a:srgbClr val="FFFFFF"/>
                </a:solidFill>
              </a:rPr>
              <a:t>Based on a range of national and internationally benchmarked assessments:</a:t>
            </a:r>
          </a:p>
          <a:p>
            <a:pPr marL="0" indent="0" algn="l">
              <a:buNone/>
            </a:pPr>
            <a:r>
              <a:rPr lang="en-US" sz="2400" b="1" dirty="0">
                <a:solidFill>
                  <a:srgbClr val="FFFFFF"/>
                </a:solidFill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</a:rPr>
              <a:t> 1. Intensity </a:t>
            </a:r>
            <a:r>
              <a:rPr lang="en-US" sz="2400" b="1" dirty="0">
                <a:solidFill>
                  <a:srgbClr val="FFFFFF"/>
                </a:solidFill>
              </a:rPr>
              <a:t>of Rigor</a:t>
            </a:r>
            <a:r>
              <a:rPr lang="en-US" sz="2400" b="1" dirty="0" smtClean="0">
                <a:solidFill>
                  <a:srgbClr val="FFFFFF"/>
                </a:solidFill>
              </a:rPr>
              <a:t>:</a:t>
            </a:r>
            <a:endParaRPr lang="en-US" sz="2400" b="1" dirty="0">
              <a:solidFill>
                <a:srgbClr val="FFFFFF"/>
              </a:solidFill>
            </a:endParaRPr>
          </a:p>
          <a:p>
            <a:pPr marL="971550" lvl="1" indent="-514350" algn="l">
              <a:buFont typeface="Lucida Grande"/>
              <a:buChar char="-"/>
            </a:pPr>
            <a:r>
              <a:rPr lang="en-US" sz="1800" dirty="0" smtClean="0">
                <a:solidFill>
                  <a:srgbClr val="FFFFFF"/>
                </a:solidFill>
              </a:rPr>
              <a:t> </a:t>
            </a:r>
            <a:r>
              <a:rPr lang="en-US" sz="1800" dirty="0">
                <a:solidFill>
                  <a:srgbClr val="FFFFFF"/>
                </a:solidFill>
              </a:rPr>
              <a:t>proficiency in most state level standardized assessments fall below the proficiency on the NAEP  (nation’s  report card</a:t>
            </a:r>
            <a:r>
              <a:rPr lang="en-US" sz="1800" dirty="0" smtClean="0">
                <a:solidFill>
                  <a:srgbClr val="FFFFFF"/>
                </a:solidFill>
              </a:rPr>
              <a:t>)</a:t>
            </a:r>
          </a:p>
          <a:p>
            <a:pPr marL="971550" lvl="1" indent="-514350" algn="l">
              <a:buFont typeface="Lucida Grande"/>
              <a:buChar char="-"/>
            </a:pPr>
            <a:r>
              <a:rPr lang="en-US" sz="1800" dirty="0" smtClean="0">
                <a:solidFill>
                  <a:srgbClr val="FFFFFF"/>
                </a:solidFill>
              </a:rPr>
              <a:t>performance declines in upper grades -  students lose momentum in high school</a:t>
            </a:r>
          </a:p>
          <a:p>
            <a:pPr marL="971550" lvl="1" indent="-514350" algn="l">
              <a:buFont typeface="Lucida Grande"/>
              <a:buChar char="-"/>
            </a:pPr>
            <a:r>
              <a:rPr lang="en-US" sz="1800" dirty="0" smtClean="0">
                <a:solidFill>
                  <a:srgbClr val="FFFFFF"/>
                </a:solidFill>
              </a:rPr>
              <a:t>student readiness for college/work at an all time low.   Inadequate:</a:t>
            </a:r>
          </a:p>
          <a:p>
            <a:pPr marL="1428750" lvl="2" indent="-514350" algn="l">
              <a:buFont typeface="Lucida Grande"/>
              <a:buChar char="-"/>
            </a:pPr>
            <a:r>
              <a:rPr lang="en-US" sz="2000" dirty="0" smtClean="0">
                <a:solidFill>
                  <a:srgbClr val="FFFFFF"/>
                </a:solidFill>
              </a:rPr>
              <a:t>Verbal reasoning ability</a:t>
            </a:r>
          </a:p>
          <a:p>
            <a:pPr marL="1428750" lvl="2" indent="-514350" algn="l">
              <a:buFont typeface="Lucida Grande"/>
              <a:buChar char="-"/>
            </a:pPr>
            <a:r>
              <a:rPr lang="en-US" sz="2000" dirty="0" smtClean="0">
                <a:solidFill>
                  <a:srgbClr val="FFFFFF"/>
                </a:solidFill>
              </a:rPr>
              <a:t>Understanding of words used in text</a:t>
            </a:r>
          </a:p>
          <a:p>
            <a:pPr marL="1428750" lvl="2" indent="-514350" algn="l">
              <a:buFont typeface="Lucida Grande"/>
              <a:buChar char="-"/>
            </a:pPr>
            <a:r>
              <a:rPr lang="en-US" sz="2000" dirty="0" smtClean="0">
                <a:solidFill>
                  <a:srgbClr val="FFFFFF"/>
                </a:solidFill>
              </a:rPr>
              <a:t>Background knowledge about domains represented in text</a:t>
            </a:r>
          </a:p>
          <a:p>
            <a:pPr marL="1428750" lvl="2" indent="-514350" algn="l">
              <a:buFont typeface="Lucida Grande"/>
              <a:buChar char="-"/>
            </a:pPr>
            <a:r>
              <a:rPr lang="en-US" sz="2000" dirty="0" smtClean="0">
                <a:solidFill>
                  <a:srgbClr val="FFFFFF"/>
                </a:solidFill>
              </a:rPr>
              <a:t>Familiarity with semantic and syntactic structures that assist with the understanding between relationships and IDEAS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5508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782" y="1733520"/>
            <a:ext cx="87214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 startAt="2"/>
            </a:pPr>
            <a:r>
              <a:rPr lang="en-US" sz="2400" b="1" dirty="0" smtClean="0">
                <a:solidFill>
                  <a:srgbClr val="FFFFFF"/>
                </a:solidFill>
              </a:rPr>
              <a:t>Communications </a:t>
            </a:r>
            <a:r>
              <a:rPr lang="en-US" sz="2400" b="1" dirty="0">
                <a:solidFill>
                  <a:srgbClr val="FFFFFF"/>
                </a:solidFill>
              </a:rPr>
              <a:t>on a national level:  </a:t>
            </a:r>
            <a:r>
              <a:rPr lang="en-US" sz="2400" dirty="0" smtClean="0">
                <a:solidFill>
                  <a:srgbClr val="FFFFFF"/>
                </a:solidFill>
              </a:rPr>
              <a:t>discrepancy in proficiency </a:t>
            </a:r>
            <a:r>
              <a:rPr lang="en-US" sz="2400" dirty="0">
                <a:solidFill>
                  <a:srgbClr val="FFFFFF"/>
                </a:solidFill>
              </a:rPr>
              <a:t>measures across states </a:t>
            </a:r>
            <a:r>
              <a:rPr lang="en-US" sz="2400" dirty="0" smtClean="0">
                <a:solidFill>
                  <a:srgbClr val="FFFFFF"/>
                </a:solidFill>
              </a:rPr>
              <a:t>– </a:t>
            </a:r>
            <a:r>
              <a:rPr lang="en-US" sz="2400" dirty="0">
                <a:solidFill>
                  <a:srgbClr val="FFFFFF"/>
                </a:solidFill>
              </a:rPr>
              <a:t>uneven </a:t>
            </a:r>
            <a:r>
              <a:rPr lang="en-US" sz="2400" dirty="0" smtClean="0">
                <a:solidFill>
                  <a:srgbClr val="FFFFFF"/>
                </a:solidFill>
              </a:rPr>
              <a:t>student expectations </a:t>
            </a:r>
            <a:r>
              <a:rPr lang="en-US" sz="2400" dirty="0">
                <a:solidFill>
                  <a:srgbClr val="FFFFFF"/>
                </a:solidFill>
              </a:rPr>
              <a:t>- lack of focused guideposts </a:t>
            </a:r>
            <a:r>
              <a:rPr lang="en-US" sz="2400" dirty="0" smtClean="0">
                <a:solidFill>
                  <a:srgbClr val="FFFFFF"/>
                </a:solidFill>
              </a:rPr>
              <a:t>for parents, educators</a:t>
            </a:r>
            <a:r>
              <a:rPr lang="en-US" sz="2400" dirty="0">
                <a:solidFill>
                  <a:srgbClr val="FFFFFF"/>
                </a:solidFill>
              </a:rPr>
              <a:t>, </a:t>
            </a:r>
            <a:r>
              <a:rPr lang="en-US" sz="2400" dirty="0" smtClean="0">
                <a:solidFill>
                  <a:srgbClr val="FFFFFF"/>
                </a:solidFill>
              </a:rPr>
              <a:t>students</a:t>
            </a:r>
          </a:p>
          <a:p>
            <a:endParaRPr lang="en-US" sz="2400" dirty="0">
              <a:solidFill>
                <a:srgbClr val="FFFFFF"/>
              </a:solidFill>
            </a:endParaRPr>
          </a:p>
          <a:p>
            <a:pPr marL="457200" indent="-457200">
              <a:buAutoNum type="arabicPeriod" startAt="3"/>
            </a:pPr>
            <a:r>
              <a:rPr lang="en-US" sz="2400" b="1" dirty="0" smtClean="0">
                <a:solidFill>
                  <a:srgbClr val="FFFFFF"/>
                </a:solidFill>
              </a:rPr>
              <a:t>International </a:t>
            </a:r>
            <a:r>
              <a:rPr lang="en-US" sz="2400" b="1" dirty="0">
                <a:solidFill>
                  <a:srgbClr val="FFFFFF"/>
                </a:solidFill>
              </a:rPr>
              <a:t>measures &amp; comparisons</a:t>
            </a:r>
            <a:r>
              <a:rPr lang="en-US" sz="2400" dirty="0">
                <a:solidFill>
                  <a:srgbClr val="FFFFFF"/>
                </a:solidFill>
              </a:rPr>
              <a:t>: </a:t>
            </a:r>
            <a:r>
              <a:rPr lang="en-US" sz="2400" dirty="0" smtClean="0">
                <a:solidFill>
                  <a:srgbClr val="FFFFFF"/>
                </a:solidFill>
              </a:rPr>
              <a:t>country falling behind</a:t>
            </a:r>
            <a:r>
              <a:rPr lang="en-US" sz="2400" dirty="0">
                <a:solidFill>
                  <a:srgbClr val="FFFFFF"/>
                </a:solidFill>
              </a:rPr>
              <a:t>; U.S. curriculum tends to be wide as  </a:t>
            </a:r>
            <a:r>
              <a:rPr lang="en-US" sz="2400" dirty="0" smtClean="0">
                <a:solidFill>
                  <a:srgbClr val="FFFFFF"/>
                </a:solidFill>
              </a:rPr>
              <a:t>opposed to deep </a:t>
            </a:r>
            <a:r>
              <a:rPr lang="en-US" sz="2400" dirty="0">
                <a:solidFill>
                  <a:srgbClr val="FFFFFF"/>
                </a:solidFill>
              </a:rPr>
              <a:t>- compared with other successful </a:t>
            </a:r>
            <a:r>
              <a:rPr lang="en-US" sz="2400" dirty="0" smtClean="0">
                <a:solidFill>
                  <a:srgbClr val="FFFFFF"/>
                </a:solidFill>
              </a:rPr>
              <a:t>countries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0494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>
                <a:solidFill>
                  <a:srgbClr val="FFFFFF"/>
                </a:solidFill>
              </a:rPr>
              <a:t>Driving </a:t>
            </a:r>
            <a:r>
              <a:rPr lang="en-US" sz="3600" b="1" i="1" dirty="0" smtClean="0">
                <a:solidFill>
                  <a:srgbClr val="FFFFFF"/>
                </a:solidFill>
              </a:rPr>
              <a:t>Forces -- Continued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7342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ctrTitle" idx="4294967295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pPr algn="ctr"/>
            <a:r>
              <a:rPr lang="en-US" sz="3600" b="1" i="1" dirty="0">
                <a:solidFill>
                  <a:srgbClr val="FFFFFF"/>
                </a:solidFill>
              </a:rPr>
              <a:t>Profile of a Common Core Graduate</a:t>
            </a:r>
            <a:endParaRPr lang="en-US" sz="4000" dirty="0">
              <a:solidFill>
                <a:srgbClr val="FFFFFF"/>
              </a:solidFill>
            </a:endParaRPr>
          </a:p>
        </p:txBody>
      </p:sp>
      <p:sp>
        <p:nvSpPr>
          <p:cNvPr id="29698" name="Content Placeholder 2"/>
          <p:cNvSpPr>
            <a:spLocks noGrp="1"/>
          </p:cNvSpPr>
          <p:nvPr>
            <p:ph type="subTitle" idx="4294967295"/>
          </p:nvPr>
        </p:nvSpPr>
        <p:spPr>
          <a:xfrm>
            <a:off x="298808" y="1003300"/>
            <a:ext cx="8458200" cy="5702300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rgbClr val="FFFFFF"/>
                </a:solidFill>
              </a:rPr>
              <a:t>Responsive to varying </a:t>
            </a:r>
            <a:r>
              <a:rPr lang="en-US" sz="2000" dirty="0" smtClean="0">
                <a:solidFill>
                  <a:srgbClr val="FFFFFF"/>
                </a:solidFill>
              </a:rPr>
              <a:t>audience, points of view, tasks, </a:t>
            </a:r>
            <a:r>
              <a:rPr lang="en-US" sz="2000" dirty="0">
                <a:solidFill>
                  <a:srgbClr val="FFFFFF"/>
                </a:solidFill>
              </a:rPr>
              <a:t>purpose</a:t>
            </a:r>
            <a:r>
              <a:rPr lang="en-US" sz="2000" dirty="0" smtClean="0">
                <a:solidFill>
                  <a:srgbClr val="FFFFFF"/>
                </a:solidFill>
              </a:rPr>
              <a:t>, disciplines</a:t>
            </a:r>
            <a:endParaRPr lang="en-US" sz="2000" dirty="0">
              <a:solidFill>
                <a:srgbClr val="FFFFFF"/>
              </a:solidFill>
            </a:endParaRP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Independent </a:t>
            </a:r>
            <a:r>
              <a:rPr lang="en-US" sz="2000" dirty="0" smtClean="0">
                <a:solidFill>
                  <a:srgbClr val="FFFFFF"/>
                </a:solidFill>
              </a:rPr>
              <a:t>learner and thinker -- </a:t>
            </a:r>
            <a:r>
              <a:rPr lang="en-US" sz="2000" dirty="0" smtClean="0">
                <a:solidFill>
                  <a:srgbClr val="FFFFFF"/>
                </a:solidFill>
                <a:latin typeface="Garamond" pitchFamily="-72" charset="0"/>
              </a:rPr>
              <a:t> focus on metacognition: self </a:t>
            </a:r>
            <a:r>
              <a:rPr lang="en-US" sz="2000" dirty="0">
                <a:solidFill>
                  <a:srgbClr val="FFFFFF"/>
                </a:solidFill>
                <a:latin typeface="Garamond" pitchFamily="-72" charset="0"/>
              </a:rPr>
              <a:t>assessment, goal setting/plan-making….</a:t>
            </a:r>
            <a:r>
              <a:rPr lang="en-US" sz="2000" dirty="0" smtClean="0">
                <a:solidFill>
                  <a:srgbClr val="FFFFFF"/>
                </a:solidFill>
                <a:latin typeface="Garamond" pitchFamily="-72" charset="0"/>
              </a:rPr>
              <a:t>)</a:t>
            </a:r>
            <a:r>
              <a:rPr lang="en-US" sz="2000" dirty="0" smtClean="0">
                <a:solidFill>
                  <a:srgbClr val="FFFFFF"/>
                </a:solidFill>
              </a:rPr>
              <a:t>; able </a:t>
            </a:r>
            <a:r>
              <a:rPr lang="en-US" sz="2000" dirty="0">
                <a:solidFill>
                  <a:srgbClr val="FFFFFF"/>
                </a:solidFill>
              </a:rPr>
              <a:t>to comprehend and critique works of quality and </a:t>
            </a:r>
            <a:r>
              <a:rPr lang="en-US" sz="2000" dirty="0" smtClean="0">
                <a:solidFill>
                  <a:srgbClr val="FFFFFF"/>
                </a:solidFill>
              </a:rPr>
              <a:t>substance</a:t>
            </a:r>
          </a:p>
          <a:p>
            <a:pPr marL="0" indent="0">
              <a:buNone/>
            </a:pPr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 smtClean="0">
                <a:solidFill>
                  <a:srgbClr val="FFFFFF"/>
                </a:solidFill>
              </a:rPr>
              <a:t>Values </a:t>
            </a:r>
            <a:r>
              <a:rPr lang="en-US" sz="2000" dirty="0">
                <a:solidFill>
                  <a:srgbClr val="FFFFFF"/>
                </a:solidFill>
              </a:rPr>
              <a:t>e</a:t>
            </a:r>
            <a:r>
              <a:rPr lang="en-US" sz="2000" dirty="0" smtClean="0">
                <a:solidFill>
                  <a:srgbClr val="FFFFFF"/>
                </a:solidFill>
              </a:rPr>
              <a:t>vidence and supports related to argument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 smtClean="0">
                <a:solidFill>
                  <a:srgbClr val="FFFFFF"/>
                </a:solidFill>
              </a:rPr>
              <a:t>Development of </a:t>
            </a:r>
            <a:r>
              <a:rPr lang="en-US" sz="2000" dirty="0">
                <a:solidFill>
                  <a:srgbClr val="FFFFFF"/>
                </a:solidFill>
              </a:rPr>
              <a:t>s</a:t>
            </a:r>
            <a:r>
              <a:rPr lang="en-US" sz="2000" dirty="0" smtClean="0">
                <a:solidFill>
                  <a:srgbClr val="FFFFFF"/>
                </a:solidFill>
              </a:rPr>
              <a:t>kills and attributes in the areas of:</a:t>
            </a:r>
          </a:p>
          <a:p>
            <a:pPr lvl="1"/>
            <a:r>
              <a:rPr lang="en-US" sz="2000" u="sng" dirty="0" smtClean="0">
                <a:solidFill>
                  <a:srgbClr val="FFFFFF"/>
                </a:solidFill>
              </a:rPr>
              <a:t>C</a:t>
            </a:r>
            <a:r>
              <a:rPr lang="en-US" sz="2000" dirty="0" smtClean="0">
                <a:solidFill>
                  <a:srgbClr val="FFFFFF"/>
                </a:solidFill>
              </a:rPr>
              <a:t>ommunication, </a:t>
            </a:r>
            <a:r>
              <a:rPr lang="en-US" sz="2000" u="sng" dirty="0">
                <a:solidFill>
                  <a:srgbClr val="FFFFFF"/>
                </a:solidFill>
              </a:rPr>
              <a:t>C</a:t>
            </a:r>
            <a:r>
              <a:rPr lang="en-US" sz="2000" dirty="0" smtClean="0">
                <a:solidFill>
                  <a:srgbClr val="FFFFFF"/>
                </a:solidFill>
              </a:rPr>
              <a:t>ollaboration, </a:t>
            </a:r>
            <a:r>
              <a:rPr lang="en-US" sz="2000" u="sng" dirty="0">
                <a:solidFill>
                  <a:srgbClr val="FFFFFF"/>
                </a:solidFill>
              </a:rPr>
              <a:t>C</a:t>
            </a:r>
            <a:r>
              <a:rPr lang="en-US" sz="2000" dirty="0" smtClean="0">
                <a:solidFill>
                  <a:srgbClr val="FFFFFF"/>
                </a:solidFill>
              </a:rPr>
              <a:t>reativity and </a:t>
            </a:r>
            <a:r>
              <a:rPr lang="en-US" sz="2000" u="sng" dirty="0" smtClean="0">
                <a:solidFill>
                  <a:srgbClr val="FFFFFF"/>
                </a:solidFill>
              </a:rPr>
              <a:t>C</a:t>
            </a:r>
            <a:r>
              <a:rPr lang="en-US" sz="2000" dirty="0" smtClean="0">
                <a:solidFill>
                  <a:srgbClr val="FFFFFF"/>
                </a:solidFill>
              </a:rPr>
              <a:t>ritical thinking</a:t>
            </a:r>
            <a:endParaRPr lang="en-US" sz="2000" dirty="0">
              <a:solidFill>
                <a:srgbClr val="FFFFFF"/>
              </a:solidFill>
            </a:endParaRPr>
          </a:p>
          <a:p>
            <a:pPr lvl="1"/>
            <a:r>
              <a:rPr lang="en-US" sz="2000" dirty="0">
                <a:solidFill>
                  <a:srgbClr val="FFFFFF"/>
                </a:solidFill>
              </a:rPr>
              <a:t>t</a:t>
            </a:r>
            <a:r>
              <a:rPr lang="en-US" sz="2000" dirty="0" smtClean="0">
                <a:solidFill>
                  <a:srgbClr val="FFFFFF"/>
                </a:solidFill>
              </a:rPr>
              <a:t>echnology </a:t>
            </a:r>
            <a:r>
              <a:rPr lang="en-US" sz="2000" dirty="0">
                <a:solidFill>
                  <a:srgbClr val="FFFFFF"/>
                </a:solidFill>
              </a:rPr>
              <a:t>and </a:t>
            </a:r>
            <a:r>
              <a:rPr lang="en-US" sz="2000" dirty="0" smtClean="0">
                <a:solidFill>
                  <a:srgbClr val="FFFFFF"/>
                </a:solidFill>
              </a:rPr>
              <a:t>digital </a:t>
            </a:r>
            <a:r>
              <a:rPr lang="en-US" sz="2000" dirty="0">
                <a:solidFill>
                  <a:srgbClr val="FFFFFF"/>
                </a:solidFill>
              </a:rPr>
              <a:t>m</a:t>
            </a:r>
            <a:r>
              <a:rPr lang="en-US" sz="2000" dirty="0" smtClean="0">
                <a:solidFill>
                  <a:srgbClr val="FFFFFF"/>
                </a:solidFill>
              </a:rPr>
              <a:t>edia</a:t>
            </a:r>
          </a:p>
          <a:p>
            <a:pPr marL="0" indent="0">
              <a:buNone/>
            </a:pPr>
            <a:endParaRPr lang="en-US" sz="2000" dirty="0">
              <a:solidFill>
                <a:srgbClr val="FFFFFF"/>
              </a:solidFill>
            </a:endParaRPr>
          </a:p>
          <a:p>
            <a:r>
              <a:rPr lang="en-US" sz="1800" dirty="0" smtClean="0">
                <a:solidFill>
                  <a:srgbClr val="FFFFFF"/>
                </a:solidFill>
              </a:rPr>
              <a:t>Understanding of </a:t>
            </a:r>
            <a:r>
              <a:rPr lang="en-US" sz="1800" dirty="0">
                <a:solidFill>
                  <a:srgbClr val="FFFFFF"/>
                </a:solidFill>
              </a:rPr>
              <a:t>other Perspectives/Cultures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0399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ctrTitle" idx="4294967295"/>
          </p:nvPr>
        </p:nvSpPr>
        <p:spPr>
          <a:xfrm>
            <a:off x="0" y="537912"/>
            <a:ext cx="9144000" cy="762000"/>
          </a:xfrm>
        </p:spPr>
        <p:txBody>
          <a:bodyPr/>
          <a:lstStyle/>
          <a:p>
            <a:pPr algn="ctr"/>
            <a:r>
              <a:rPr lang="en-US" sz="3600" b="1" i="1" dirty="0" smtClean="0">
                <a:solidFill>
                  <a:srgbClr val="FFFFFF"/>
                </a:solidFill>
              </a:rPr>
              <a:t>CC Overarching</a:t>
            </a:r>
            <a:r>
              <a:rPr lang="en-US" sz="3600" b="1" i="1" dirty="0" smtClean="0">
                <a:solidFill>
                  <a:srgbClr val="FFFFFF"/>
                </a:solidFill>
              </a:rPr>
              <a:t> </a:t>
            </a:r>
            <a:r>
              <a:rPr lang="en-US" sz="3600" b="1" i="1" dirty="0">
                <a:solidFill>
                  <a:srgbClr val="FFFFFF"/>
                </a:solidFill>
              </a:rPr>
              <a:t>T</a:t>
            </a:r>
            <a:r>
              <a:rPr lang="en-US" sz="3600" b="1" i="1" dirty="0" smtClean="0">
                <a:solidFill>
                  <a:srgbClr val="FFFFFF"/>
                </a:solidFill>
              </a:rPr>
              <a:t>hemes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31746" name="Content Placeholder 2"/>
          <p:cNvSpPr>
            <a:spLocks noGrp="1"/>
          </p:cNvSpPr>
          <p:nvPr>
            <p:ph type="subTitle" idx="4294967295"/>
          </p:nvPr>
        </p:nvSpPr>
        <p:spPr>
          <a:xfrm>
            <a:off x="304800" y="1228848"/>
            <a:ext cx="86868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FFFFFF"/>
                </a:solidFill>
              </a:rPr>
              <a:t>Common </a:t>
            </a:r>
            <a:r>
              <a:rPr lang="en-US" sz="2400" dirty="0">
                <a:solidFill>
                  <a:srgbClr val="FFFFFF"/>
                </a:solidFill>
              </a:rPr>
              <a:t>Core </a:t>
            </a:r>
            <a:r>
              <a:rPr lang="en-US" sz="2400" dirty="0" smtClean="0">
                <a:solidFill>
                  <a:srgbClr val="FFFFFF"/>
                </a:solidFill>
              </a:rPr>
              <a:t>Standards support and encourage:</a:t>
            </a:r>
          </a:p>
          <a:p>
            <a:pPr marL="0" indent="0">
              <a:buNone/>
            </a:pPr>
            <a:endParaRPr lang="en-US" sz="2000" dirty="0" smtClean="0">
              <a:solidFill>
                <a:srgbClr val="FFFFFF"/>
              </a:solidFill>
            </a:endParaRPr>
          </a:p>
          <a:p>
            <a:r>
              <a:rPr lang="en-US" sz="2000" dirty="0" smtClean="0">
                <a:solidFill>
                  <a:srgbClr val="FFFFFF"/>
                </a:solidFill>
              </a:rPr>
              <a:t> </a:t>
            </a:r>
            <a:r>
              <a:rPr lang="en-US" sz="2000" dirty="0">
                <a:solidFill>
                  <a:srgbClr val="FFFFFF"/>
                </a:solidFill>
              </a:rPr>
              <a:t>A</a:t>
            </a:r>
            <a:r>
              <a:rPr lang="en-US" sz="2000" dirty="0" smtClean="0">
                <a:solidFill>
                  <a:srgbClr val="FFFFFF"/>
                </a:solidFill>
              </a:rPr>
              <a:t> </a:t>
            </a:r>
            <a:r>
              <a:rPr lang="en-US" sz="2000" dirty="0">
                <a:solidFill>
                  <a:srgbClr val="FFFFFF"/>
                </a:solidFill>
              </a:rPr>
              <a:t>high degree of </a:t>
            </a:r>
            <a:r>
              <a:rPr lang="en-US" sz="2000" b="1" dirty="0" smtClean="0">
                <a:solidFill>
                  <a:srgbClr val="FFFFFF"/>
                </a:solidFill>
              </a:rPr>
              <a:t>rigor, metacognition, </a:t>
            </a:r>
            <a:r>
              <a:rPr lang="en-US" sz="2000" dirty="0">
                <a:solidFill>
                  <a:srgbClr val="FFFFFF"/>
                </a:solidFill>
              </a:rPr>
              <a:t>and student </a:t>
            </a:r>
            <a:r>
              <a:rPr lang="en-US" sz="2000" b="1" dirty="0">
                <a:solidFill>
                  <a:srgbClr val="FFFFFF"/>
                </a:solidFill>
              </a:rPr>
              <a:t>collaboration</a:t>
            </a:r>
            <a:r>
              <a:rPr lang="en-US" sz="2000" dirty="0">
                <a:solidFill>
                  <a:srgbClr val="FFFFFF"/>
                </a:solidFill>
              </a:rPr>
              <a:t>.</a:t>
            </a:r>
          </a:p>
          <a:p>
            <a:pPr>
              <a:buFontTx/>
              <a:buNone/>
            </a:pPr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>
                <a:solidFill>
                  <a:srgbClr val="FFFFFF"/>
                </a:solidFill>
              </a:rPr>
              <a:t>E</a:t>
            </a:r>
            <a:r>
              <a:rPr lang="en-US" sz="2000" dirty="0" smtClean="0">
                <a:solidFill>
                  <a:srgbClr val="FFFFFF"/>
                </a:solidFill>
              </a:rPr>
              <a:t>mphasis </a:t>
            </a:r>
            <a:r>
              <a:rPr lang="en-US" sz="2000" dirty="0">
                <a:solidFill>
                  <a:srgbClr val="FFFFFF"/>
                </a:solidFill>
              </a:rPr>
              <a:t>on </a:t>
            </a:r>
            <a:r>
              <a:rPr lang="en-US" sz="2000" b="1" dirty="0">
                <a:solidFill>
                  <a:srgbClr val="FFFFFF"/>
                </a:solidFill>
              </a:rPr>
              <a:t>non-fiction</a:t>
            </a:r>
            <a:r>
              <a:rPr lang="en-US" sz="2000" dirty="0">
                <a:solidFill>
                  <a:srgbClr val="FFFFFF"/>
                </a:solidFill>
              </a:rPr>
              <a:t> occurs throughout the grades as well as </a:t>
            </a:r>
            <a:r>
              <a:rPr lang="en-US" sz="2000" b="1" dirty="0">
                <a:solidFill>
                  <a:srgbClr val="FFFFFF"/>
                </a:solidFill>
              </a:rPr>
              <a:t>increasing the amount of student reading</a:t>
            </a:r>
            <a:r>
              <a:rPr lang="en-US" sz="2000" dirty="0">
                <a:solidFill>
                  <a:srgbClr val="FFFFFF"/>
                </a:solidFill>
              </a:rPr>
              <a:t>.</a:t>
            </a:r>
          </a:p>
          <a:p>
            <a:pPr>
              <a:buFontTx/>
              <a:buNone/>
            </a:pPr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b="1" dirty="0">
                <a:solidFill>
                  <a:srgbClr val="FFFFFF"/>
                </a:solidFill>
              </a:rPr>
              <a:t>Technology</a:t>
            </a:r>
            <a:r>
              <a:rPr lang="en-US" sz="2000" dirty="0">
                <a:solidFill>
                  <a:srgbClr val="FFFFFF"/>
                </a:solidFill>
              </a:rPr>
              <a:t> </a:t>
            </a:r>
            <a:r>
              <a:rPr lang="en-US" sz="2000" dirty="0" smtClean="0">
                <a:solidFill>
                  <a:srgbClr val="FFFFFF"/>
                </a:solidFill>
              </a:rPr>
              <a:t>embedded  throughout learning experiences and emphasis on </a:t>
            </a:r>
            <a:r>
              <a:rPr lang="en-US" sz="2000" dirty="0">
                <a:solidFill>
                  <a:srgbClr val="FFFFFF"/>
                </a:solidFill>
              </a:rPr>
              <a:t>the use of digital resources</a:t>
            </a:r>
            <a:r>
              <a:rPr lang="en-US" sz="2000" dirty="0" smtClean="0">
                <a:solidFill>
                  <a:srgbClr val="FFFFFF"/>
                </a:solidFill>
              </a:rPr>
              <a:t>.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31747" name="Slide Number Placeholder 3"/>
          <p:cNvSpPr txBox="1">
            <a:spLocks noGrp="1"/>
          </p:cNvSpPr>
          <p:nvPr/>
        </p:nvSpPr>
        <p:spPr bwMode="auto">
          <a:xfrm>
            <a:off x="4648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0" hangingPunct="0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8902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ctrTitle" idx="4294967295"/>
          </p:nvPr>
        </p:nvSpPr>
        <p:spPr>
          <a:xfrm>
            <a:off x="0" y="537912"/>
            <a:ext cx="9144000" cy="762000"/>
          </a:xfrm>
        </p:spPr>
        <p:txBody>
          <a:bodyPr/>
          <a:lstStyle/>
          <a:p>
            <a:pPr algn="ctr"/>
            <a:r>
              <a:rPr lang="en-US" sz="3600" b="1" i="1" dirty="0" smtClean="0">
                <a:solidFill>
                  <a:srgbClr val="FFFFFF"/>
                </a:solidFill>
              </a:rPr>
              <a:t>CC Overarching</a:t>
            </a:r>
            <a:r>
              <a:rPr lang="en-US" sz="3600" b="1" i="1" dirty="0" smtClean="0">
                <a:solidFill>
                  <a:srgbClr val="FFFFFF"/>
                </a:solidFill>
              </a:rPr>
              <a:t> Themes </a:t>
            </a:r>
            <a:r>
              <a:rPr lang="en-US" sz="3600" b="1" i="1" dirty="0" smtClean="0">
                <a:solidFill>
                  <a:srgbClr val="FFFFFF"/>
                </a:solidFill>
              </a:rPr>
              <a:t>-- Continued</a:t>
            </a:r>
            <a:endParaRPr lang="en-US" sz="3600" dirty="0">
              <a:solidFill>
                <a:srgbClr val="FFFFFF"/>
              </a:solidFill>
            </a:endParaRPr>
          </a:p>
        </p:txBody>
      </p:sp>
      <p:sp>
        <p:nvSpPr>
          <p:cNvPr id="31746" name="Content Placeholder 2"/>
          <p:cNvSpPr>
            <a:spLocks noGrp="1"/>
          </p:cNvSpPr>
          <p:nvPr>
            <p:ph type="subTitle" idx="4294967295"/>
          </p:nvPr>
        </p:nvSpPr>
        <p:spPr>
          <a:xfrm>
            <a:off x="304800" y="1228848"/>
            <a:ext cx="8686800" cy="5257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>
                <a:solidFill>
                  <a:srgbClr val="FFFFFF"/>
                </a:solidFill>
              </a:rPr>
              <a:t>Common Core Standards support and encourage:</a:t>
            </a:r>
          </a:p>
          <a:p>
            <a:pPr>
              <a:buFontTx/>
              <a:buNone/>
            </a:pPr>
            <a:endParaRPr lang="en-US" sz="1800" dirty="0">
              <a:solidFill>
                <a:srgbClr val="FFFFFF"/>
              </a:solidFill>
            </a:endParaRPr>
          </a:p>
          <a:p>
            <a:r>
              <a:rPr lang="en-US" sz="1800" b="1" dirty="0">
                <a:solidFill>
                  <a:srgbClr val="FFFFFF"/>
                </a:solidFill>
              </a:rPr>
              <a:t>Speaking and Listening</a:t>
            </a:r>
            <a:r>
              <a:rPr lang="en-US" sz="1800" dirty="0">
                <a:solidFill>
                  <a:srgbClr val="FFFFFF"/>
                </a:solidFill>
              </a:rPr>
              <a:t> standards are much more specific.</a:t>
            </a:r>
          </a:p>
          <a:p>
            <a:pPr>
              <a:buFontTx/>
              <a:buNone/>
            </a:pPr>
            <a:endParaRPr lang="en-US" sz="1800" dirty="0">
              <a:solidFill>
                <a:srgbClr val="FFFFFF"/>
              </a:solidFill>
            </a:endParaRPr>
          </a:p>
          <a:p>
            <a:r>
              <a:rPr lang="en-US" sz="1800" b="1" dirty="0">
                <a:solidFill>
                  <a:srgbClr val="FFFFFF"/>
                </a:solidFill>
              </a:rPr>
              <a:t>Writing </a:t>
            </a:r>
            <a:r>
              <a:rPr lang="en-US" sz="1800" dirty="0">
                <a:solidFill>
                  <a:srgbClr val="FFFFFF"/>
                </a:solidFill>
              </a:rPr>
              <a:t>on a daily basis for a variety of purposes</a:t>
            </a:r>
          </a:p>
          <a:p>
            <a:pPr lvl="1"/>
            <a:r>
              <a:rPr lang="en-US" sz="1800" b="1" dirty="0">
                <a:solidFill>
                  <a:srgbClr val="FFFFFF"/>
                </a:solidFill>
              </a:rPr>
              <a:t>academic writing </a:t>
            </a:r>
            <a:r>
              <a:rPr lang="en-US" sz="1800" dirty="0">
                <a:solidFill>
                  <a:srgbClr val="FFFFFF"/>
                </a:solidFill>
              </a:rPr>
              <a:t>– argument/explanation/research</a:t>
            </a:r>
            <a:endParaRPr lang="en-US" sz="1800" b="1" dirty="0">
              <a:solidFill>
                <a:srgbClr val="FFFFFF"/>
              </a:solidFill>
            </a:endParaRPr>
          </a:p>
          <a:p>
            <a:pPr>
              <a:buFontTx/>
              <a:buNone/>
            </a:pPr>
            <a:endParaRPr lang="en-US" sz="1800" dirty="0">
              <a:solidFill>
                <a:srgbClr val="FFFFFF"/>
              </a:solidFill>
            </a:endParaRPr>
          </a:p>
          <a:p>
            <a:r>
              <a:rPr lang="en-US" sz="1800" b="1" dirty="0">
                <a:solidFill>
                  <a:srgbClr val="FFFFFF"/>
                </a:solidFill>
              </a:rPr>
              <a:t>Relevant levels of Text complexity</a:t>
            </a:r>
            <a:r>
              <a:rPr lang="en-US" sz="1800" dirty="0">
                <a:solidFill>
                  <a:srgbClr val="FFFFFF"/>
                </a:solidFill>
              </a:rPr>
              <a:t>  - prominent addition (with exemplars) </a:t>
            </a:r>
          </a:p>
          <a:p>
            <a:pPr marL="400050" lvl="1" indent="0">
              <a:buNone/>
            </a:pPr>
            <a:r>
              <a:rPr lang="en-US" sz="1600" b="1" dirty="0">
                <a:solidFill>
                  <a:srgbClr val="FFFFFF"/>
                </a:solidFill>
              </a:rPr>
              <a:t>Specificity </a:t>
            </a:r>
            <a:r>
              <a:rPr lang="en-US" sz="1600" dirty="0">
                <a:solidFill>
                  <a:srgbClr val="FFFFFF"/>
                </a:solidFill>
              </a:rPr>
              <a:t>and </a:t>
            </a:r>
            <a:r>
              <a:rPr lang="en-US" sz="1600" b="1" dirty="0">
                <a:solidFill>
                  <a:srgbClr val="FFFFFF"/>
                </a:solidFill>
              </a:rPr>
              <a:t>scaffolding</a:t>
            </a:r>
            <a:r>
              <a:rPr lang="en-US" sz="1600" dirty="0">
                <a:solidFill>
                  <a:srgbClr val="FFFFFF"/>
                </a:solidFill>
              </a:rPr>
              <a:t> of standards provides vertical articulation to support </a:t>
            </a:r>
            <a:r>
              <a:rPr lang="en-US" sz="1600" b="1" dirty="0">
                <a:solidFill>
                  <a:srgbClr val="FFFFFF"/>
                </a:solidFill>
              </a:rPr>
              <a:t>text complexity</a:t>
            </a:r>
            <a:r>
              <a:rPr lang="en-US" sz="1600" dirty="0">
                <a:solidFill>
                  <a:srgbClr val="FFFFFF"/>
                </a:solidFill>
              </a:rPr>
              <a:t>.</a:t>
            </a:r>
          </a:p>
          <a:p>
            <a:pPr>
              <a:buFontTx/>
              <a:buNone/>
            </a:pPr>
            <a:endParaRPr lang="en-US" sz="1800" dirty="0">
              <a:solidFill>
                <a:srgbClr val="FFFFFF"/>
              </a:solidFill>
            </a:endParaRPr>
          </a:p>
          <a:p>
            <a:r>
              <a:rPr lang="en-US" sz="1800" b="1" dirty="0">
                <a:solidFill>
                  <a:srgbClr val="FFFFFF"/>
                </a:solidFill>
              </a:rPr>
              <a:t>Text connections</a:t>
            </a:r>
            <a:r>
              <a:rPr lang="en-US" sz="1800" dirty="0">
                <a:solidFill>
                  <a:srgbClr val="FFFFFF"/>
                </a:solidFill>
              </a:rPr>
              <a:t>  throughout the grade levels.</a:t>
            </a:r>
          </a:p>
          <a:p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31747" name="Slide Number Placeholder 3"/>
          <p:cNvSpPr txBox="1">
            <a:spLocks noGrp="1"/>
          </p:cNvSpPr>
          <p:nvPr/>
        </p:nvSpPr>
        <p:spPr bwMode="auto">
          <a:xfrm>
            <a:off x="4648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0" hangingPunct="0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0761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6312" y="2179093"/>
            <a:ext cx="8317687" cy="4106396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Reading</a:t>
            </a:r>
          </a:p>
          <a:p>
            <a:pPr lvl="1"/>
            <a:r>
              <a:rPr lang="en-US" sz="2000" dirty="0" smtClean="0">
                <a:solidFill>
                  <a:srgbClr val="FFFFFF"/>
                </a:solidFill>
              </a:rPr>
              <a:t>Foundational skill acquired K-5</a:t>
            </a:r>
          </a:p>
          <a:p>
            <a:pPr marL="457200" lvl="1" indent="0">
              <a:buNone/>
            </a:pPr>
            <a:endParaRPr lang="en-US" sz="1600" dirty="0" smtClean="0">
              <a:solidFill>
                <a:srgbClr val="FFFFFF"/>
              </a:solidFill>
            </a:endParaRPr>
          </a:p>
          <a:p>
            <a:r>
              <a:rPr lang="en-US" sz="2400" dirty="0" smtClean="0">
                <a:solidFill>
                  <a:srgbClr val="FFFFFF"/>
                </a:solidFill>
              </a:rPr>
              <a:t>Writing</a:t>
            </a:r>
          </a:p>
          <a:p>
            <a:endParaRPr lang="en-US" sz="2400" dirty="0" smtClean="0">
              <a:solidFill>
                <a:srgbClr val="FFFFFF"/>
              </a:solidFill>
            </a:endParaRPr>
          </a:p>
          <a:p>
            <a:r>
              <a:rPr lang="en-US" sz="2400" dirty="0" smtClean="0">
                <a:solidFill>
                  <a:srgbClr val="FFFFFF"/>
                </a:solidFill>
              </a:rPr>
              <a:t>Speaking &amp; Listening</a:t>
            </a:r>
          </a:p>
          <a:p>
            <a:endParaRPr lang="en-US" sz="2400" dirty="0" smtClean="0">
              <a:solidFill>
                <a:srgbClr val="FFFFFF"/>
              </a:solidFill>
            </a:endParaRPr>
          </a:p>
          <a:p>
            <a:r>
              <a:rPr lang="en-US" sz="2400" dirty="0" smtClean="0">
                <a:solidFill>
                  <a:srgbClr val="FFFFFF"/>
                </a:solidFill>
              </a:rPr>
              <a:t>Language</a:t>
            </a:r>
          </a:p>
          <a:p>
            <a:pPr marL="0" indent="0">
              <a:buNone/>
            </a:pPr>
            <a:endParaRPr lang="en-US" sz="2400" dirty="0" smtClean="0">
              <a:solidFill>
                <a:srgbClr val="FFFFFF"/>
              </a:solidFill>
            </a:endParaRPr>
          </a:p>
          <a:p>
            <a:r>
              <a:rPr lang="en-US" sz="2400" dirty="0" smtClean="0">
                <a:solidFill>
                  <a:srgbClr val="FFFFFF"/>
                </a:solidFill>
              </a:rPr>
              <a:t>Content-area subjects incorporation and cross-curricular implementation of reading &amp; writing.</a:t>
            </a:r>
          </a:p>
          <a:p>
            <a:endParaRPr lang="en-US" sz="1800" dirty="0" smtClean="0">
              <a:solidFill>
                <a:srgbClr val="FFFFFF"/>
              </a:solidFill>
            </a:endParaRPr>
          </a:p>
          <a:p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8953"/>
            <a:ext cx="9144000" cy="914400"/>
          </a:xfrm>
        </p:spPr>
        <p:txBody>
          <a:bodyPr>
            <a:noAutofit/>
          </a:bodyPr>
          <a:lstStyle/>
          <a:p>
            <a:pPr algn="ctr"/>
            <a:r>
              <a:rPr lang="en-US" sz="3600" b="1" i="1" dirty="0" smtClean="0"/>
              <a:t>ELA/Literacy Common Core</a:t>
            </a:r>
            <a:r>
              <a:rPr lang="en-US" sz="3600" b="1" i="1" dirty="0" smtClean="0"/>
              <a:t> Focus</a:t>
            </a:r>
            <a:endParaRPr lang="en-US" sz="3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1043</TotalTime>
  <Words>1396</Words>
  <Application>Microsoft Macintosh PowerPoint</Application>
  <PresentationFormat>Letter Paper (8.5x11 in)</PresentationFormat>
  <Paragraphs>206</Paragraphs>
  <Slides>24</Slides>
  <Notes>5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Elemental</vt:lpstr>
      <vt:lpstr>Acrobat Document</vt:lpstr>
      <vt:lpstr>Transition to Common Core  Literacy Standards in the Content Areas  FCASD Secondary Program Overview prepared with support from the AIU - Christopher Caton  June 2012        </vt:lpstr>
      <vt:lpstr>What are the  Common Core State Standards/CCSS ?</vt:lpstr>
      <vt:lpstr>Background</vt:lpstr>
      <vt:lpstr>Driving Forces Leading to  CC Literacy Standards in the Content Areas</vt:lpstr>
      <vt:lpstr>Slide 5</vt:lpstr>
      <vt:lpstr>Profile of a Common Core Graduate</vt:lpstr>
      <vt:lpstr>CC Overarching Themes</vt:lpstr>
      <vt:lpstr>CC Overarching Themes -- Continued</vt:lpstr>
      <vt:lpstr>ELA/Literacy Common Core Focus</vt:lpstr>
      <vt:lpstr>Slide 10</vt:lpstr>
      <vt:lpstr>Slide 11</vt:lpstr>
      <vt:lpstr>PA Common Core Standards Focus</vt:lpstr>
      <vt:lpstr>Slide 13</vt:lpstr>
      <vt:lpstr>Slide 14</vt:lpstr>
      <vt:lpstr>Standard Coding/Numbering</vt:lpstr>
      <vt:lpstr>Slide 16</vt:lpstr>
      <vt:lpstr>Overall Change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Classrooms for the Future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 Common Core Standards</dc:title>
  <dc:creator>Teacher FCASD</dc:creator>
  <cp:lastModifiedBy>Teacher FCASD</cp:lastModifiedBy>
  <cp:revision>91</cp:revision>
  <cp:lastPrinted>2012-06-04T17:59:55Z</cp:lastPrinted>
  <dcterms:created xsi:type="dcterms:W3CDTF">2012-06-05T23:49:02Z</dcterms:created>
  <dcterms:modified xsi:type="dcterms:W3CDTF">2012-06-06T00:51:54Z</dcterms:modified>
</cp:coreProperties>
</file>